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766" r:id="rId2"/>
    <p:sldMasterId id="2147483779" r:id="rId3"/>
    <p:sldMasterId id="2147483867" r:id="rId4"/>
  </p:sldMasterIdLst>
  <p:notesMasterIdLst>
    <p:notesMasterId r:id="rId57"/>
  </p:notesMasterIdLst>
  <p:handoutMasterIdLst>
    <p:handoutMasterId r:id="rId58"/>
  </p:handoutMasterIdLst>
  <p:sldIdLst>
    <p:sldId id="401" r:id="rId5"/>
    <p:sldId id="400" r:id="rId6"/>
    <p:sldId id="258" r:id="rId7"/>
    <p:sldId id="259" r:id="rId8"/>
    <p:sldId id="405" r:id="rId9"/>
    <p:sldId id="418" r:id="rId10"/>
    <p:sldId id="406" r:id="rId11"/>
    <p:sldId id="410" r:id="rId12"/>
    <p:sldId id="411" r:id="rId13"/>
    <p:sldId id="412" r:id="rId14"/>
    <p:sldId id="413" r:id="rId15"/>
    <p:sldId id="414" r:id="rId16"/>
    <p:sldId id="415" r:id="rId17"/>
    <p:sldId id="261" r:id="rId18"/>
    <p:sldId id="402" r:id="rId19"/>
    <p:sldId id="403" r:id="rId20"/>
    <p:sldId id="404" r:id="rId21"/>
    <p:sldId id="264" r:id="rId22"/>
    <p:sldId id="276" r:id="rId23"/>
    <p:sldId id="277" r:id="rId24"/>
    <p:sldId id="278" r:id="rId25"/>
    <p:sldId id="280" r:id="rId26"/>
    <p:sldId id="281" r:id="rId27"/>
    <p:sldId id="378" r:id="rId28"/>
    <p:sldId id="279" r:id="rId29"/>
    <p:sldId id="387" r:id="rId30"/>
    <p:sldId id="416" r:id="rId31"/>
    <p:sldId id="390" r:id="rId32"/>
    <p:sldId id="395" r:id="rId33"/>
    <p:sldId id="398" r:id="rId34"/>
    <p:sldId id="396" r:id="rId35"/>
    <p:sldId id="397" r:id="rId36"/>
    <p:sldId id="389" r:id="rId37"/>
    <p:sldId id="419" r:id="rId38"/>
    <p:sldId id="420" r:id="rId39"/>
    <p:sldId id="421" r:id="rId40"/>
    <p:sldId id="399" r:id="rId41"/>
    <p:sldId id="379" r:id="rId42"/>
    <p:sldId id="380" r:id="rId43"/>
    <p:sldId id="381" r:id="rId44"/>
    <p:sldId id="283" r:id="rId45"/>
    <p:sldId id="372" r:id="rId46"/>
    <p:sldId id="373" r:id="rId47"/>
    <p:sldId id="376" r:id="rId48"/>
    <p:sldId id="377" r:id="rId49"/>
    <p:sldId id="382" r:id="rId50"/>
    <p:sldId id="383" r:id="rId51"/>
    <p:sldId id="384" r:id="rId52"/>
    <p:sldId id="385" r:id="rId53"/>
    <p:sldId id="386" r:id="rId54"/>
    <p:sldId id="282" r:id="rId55"/>
    <p:sldId id="417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23" autoAdjust="0"/>
  </p:normalViewPr>
  <p:slideViewPr>
    <p:cSldViewPr>
      <p:cViewPr>
        <p:scale>
          <a:sx n="80" d="100"/>
          <a:sy n="80" d="100"/>
        </p:scale>
        <p:origin x="-22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F994-7801-4EC9-9338-B7294D34A3F2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ADD90B1E-428F-4602-9F8A-D41EC57E4260}">
      <dgm:prSet phldrT="[Text]"/>
      <dgm:spPr/>
      <dgm:t>
        <a:bodyPr/>
        <a:lstStyle/>
        <a:p>
          <a:r>
            <a:rPr lang="en-CA" b="1" dirty="0" smtClean="0"/>
            <a:t>DEFINE</a:t>
          </a:r>
          <a:endParaRPr lang="en-CA" b="1" dirty="0"/>
        </a:p>
      </dgm:t>
    </dgm:pt>
    <dgm:pt modelId="{AD01A769-93FD-491B-A2AA-4FE3CC73ECAA}" type="parTrans" cxnId="{86C085BC-5A74-49E7-A6B3-E41C68664DB5}">
      <dgm:prSet/>
      <dgm:spPr/>
      <dgm:t>
        <a:bodyPr/>
        <a:lstStyle/>
        <a:p>
          <a:endParaRPr lang="en-CA"/>
        </a:p>
      </dgm:t>
    </dgm:pt>
    <dgm:pt modelId="{2B74E953-BFC2-43E3-B900-8C5E581A8D1A}" type="sibTrans" cxnId="{86C085BC-5A74-49E7-A6B3-E41C68664DB5}">
      <dgm:prSet/>
      <dgm:spPr/>
      <dgm:t>
        <a:bodyPr/>
        <a:lstStyle/>
        <a:p>
          <a:endParaRPr lang="en-CA"/>
        </a:p>
      </dgm:t>
    </dgm:pt>
    <dgm:pt modelId="{1AD0D7BD-3035-4035-A958-E55E0FFB6683}">
      <dgm:prSet phldrT="[Text]"/>
      <dgm:spPr/>
      <dgm:t>
        <a:bodyPr/>
        <a:lstStyle/>
        <a:p>
          <a:r>
            <a:rPr lang="en-CA" b="1" dirty="0" smtClean="0"/>
            <a:t>Current Situation</a:t>
          </a:r>
        </a:p>
        <a:p>
          <a:r>
            <a:rPr lang="en-CA" b="1" dirty="0" smtClean="0"/>
            <a:t>Target Situation</a:t>
          </a:r>
        </a:p>
        <a:p>
          <a:r>
            <a:rPr lang="en-CA" b="1" dirty="0" smtClean="0"/>
            <a:t>Problem</a:t>
          </a:r>
        </a:p>
        <a:p>
          <a:r>
            <a:rPr lang="en-CA" b="1" dirty="0" smtClean="0"/>
            <a:t>Objectives</a:t>
          </a:r>
        </a:p>
        <a:p>
          <a:endParaRPr lang="en-CA" b="1" dirty="0" smtClean="0"/>
        </a:p>
      </dgm:t>
    </dgm:pt>
    <dgm:pt modelId="{3169DD93-28EA-4977-B21A-344099E93828}" type="parTrans" cxnId="{A4619EAB-4DAC-4980-B6BA-296644B340FA}">
      <dgm:prSet/>
      <dgm:spPr/>
      <dgm:t>
        <a:bodyPr/>
        <a:lstStyle/>
        <a:p>
          <a:endParaRPr lang="en-CA"/>
        </a:p>
      </dgm:t>
    </dgm:pt>
    <dgm:pt modelId="{E24D943E-5286-4E6B-925C-B7DF70FDBD16}" type="sibTrans" cxnId="{A4619EAB-4DAC-4980-B6BA-296644B340FA}">
      <dgm:prSet/>
      <dgm:spPr/>
      <dgm:t>
        <a:bodyPr/>
        <a:lstStyle/>
        <a:p>
          <a:endParaRPr lang="en-CA"/>
        </a:p>
      </dgm:t>
    </dgm:pt>
    <dgm:pt modelId="{CC15E35B-DAD8-440D-81C0-5FC575E98760}">
      <dgm:prSet phldrT="[Text]"/>
      <dgm:spPr/>
      <dgm:t>
        <a:bodyPr/>
        <a:lstStyle/>
        <a:p>
          <a:r>
            <a:rPr lang="en-CA" b="1" dirty="0" smtClean="0"/>
            <a:t>MEASURE</a:t>
          </a:r>
          <a:endParaRPr lang="en-CA" b="1" dirty="0"/>
        </a:p>
      </dgm:t>
    </dgm:pt>
    <dgm:pt modelId="{B3683098-0AC9-4C71-A13D-73F3B0C3E69F}" type="parTrans" cxnId="{791E2D4B-DC9D-4A99-9A4E-60ED38EAF39C}">
      <dgm:prSet/>
      <dgm:spPr/>
      <dgm:t>
        <a:bodyPr/>
        <a:lstStyle/>
        <a:p>
          <a:endParaRPr lang="en-CA"/>
        </a:p>
      </dgm:t>
    </dgm:pt>
    <dgm:pt modelId="{E2363801-B1B2-4FBF-93B2-36CE8FDEDCF7}" type="sibTrans" cxnId="{791E2D4B-DC9D-4A99-9A4E-60ED38EAF39C}">
      <dgm:prSet/>
      <dgm:spPr/>
      <dgm:t>
        <a:bodyPr/>
        <a:lstStyle/>
        <a:p>
          <a:endParaRPr lang="en-CA"/>
        </a:p>
      </dgm:t>
    </dgm:pt>
    <dgm:pt modelId="{AE78751A-2EDD-4B70-B3A2-954F6706207F}">
      <dgm:prSet phldrT="[Text]"/>
      <dgm:spPr/>
      <dgm:t>
        <a:bodyPr/>
        <a:lstStyle/>
        <a:p>
          <a:r>
            <a:rPr lang="en-CA" b="1" smtClean="0"/>
            <a:t>Collect Data</a:t>
          </a:r>
        </a:p>
        <a:p>
          <a:r>
            <a:rPr lang="en-CA" b="1" smtClean="0"/>
            <a:t>Map the Process</a:t>
          </a:r>
        </a:p>
        <a:p>
          <a:r>
            <a:rPr lang="en-CA" b="1" smtClean="0"/>
            <a:t>Find Possible Causes</a:t>
          </a:r>
          <a:endParaRPr lang="en-CA" b="1" dirty="0"/>
        </a:p>
      </dgm:t>
    </dgm:pt>
    <dgm:pt modelId="{5263953B-39DB-45D0-9163-7CC3F416FAAE}" type="parTrans" cxnId="{CDA3D1FD-267E-41DE-9DFE-CAC37E7305AA}">
      <dgm:prSet/>
      <dgm:spPr/>
      <dgm:t>
        <a:bodyPr/>
        <a:lstStyle/>
        <a:p>
          <a:endParaRPr lang="en-CA"/>
        </a:p>
      </dgm:t>
    </dgm:pt>
    <dgm:pt modelId="{33B92B21-8CBB-450A-A0FB-9AE6195EE7D7}" type="sibTrans" cxnId="{CDA3D1FD-267E-41DE-9DFE-CAC37E7305AA}">
      <dgm:prSet/>
      <dgm:spPr/>
      <dgm:t>
        <a:bodyPr/>
        <a:lstStyle/>
        <a:p>
          <a:endParaRPr lang="en-CA"/>
        </a:p>
      </dgm:t>
    </dgm:pt>
    <dgm:pt modelId="{BFADC3DF-4888-4104-81FA-116985CD3A37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ANALYZE</a:t>
          </a:r>
          <a:endParaRPr lang="en-CA" b="1" dirty="0"/>
        </a:p>
      </dgm:t>
    </dgm:pt>
    <dgm:pt modelId="{8C27D70A-C7E5-4995-9686-417204F6B570}" type="parTrans" cxnId="{85944AFE-FD27-4E99-80DD-56C1EECB8F65}">
      <dgm:prSet/>
      <dgm:spPr/>
      <dgm:t>
        <a:bodyPr/>
        <a:lstStyle/>
        <a:p>
          <a:endParaRPr lang="en-CA"/>
        </a:p>
      </dgm:t>
    </dgm:pt>
    <dgm:pt modelId="{15D979DD-4E0E-495B-B3BD-153E37D19507}" type="sibTrans" cxnId="{85944AFE-FD27-4E99-80DD-56C1EECB8F65}">
      <dgm:prSet/>
      <dgm:spPr/>
      <dgm:t>
        <a:bodyPr/>
        <a:lstStyle/>
        <a:p>
          <a:endParaRPr lang="en-CA"/>
        </a:p>
      </dgm:t>
    </dgm:pt>
    <dgm:pt modelId="{079B4C22-98FA-4C78-91D3-E05DC92DB4D9}">
      <dgm:prSet phldrT="[Text]"/>
      <dgm:spPr>
        <a:solidFill>
          <a:srgbClr val="92D050"/>
        </a:solidFill>
      </dgm:spPr>
      <dgm:t>
        <a:bodyPr/>
        <a:lstStyle/>
        <a:p>
          <a:r>
            <a:rPr lang="en-CA" b="1" smtClean="0"/>
            <a:t>Analyze Potential Causes</a:t>
          </a:r>
        </a:p>
        <a:p>
          <a:r>
            <a:rPr lang="en-CA" b="1" smtClean="0"/>
            <a:t>Find Root Causes</a:t>
          </a:r>
        </a:p>
        <a:p>
          <a:r>
            <a:rPr lang="en-CA" b="1" smtClean="0"/>
            <a:t>Determine Principal Causes</a:t>
          </a:r>
          <a:endParaRPr lang="en-CA" b="1" dirty="0"/>
        </a:p>
      </dgm:t>
    </dgm:pt>
    <dgm:pt modelId="{69451133-FCB1-4EFA-A6AF-D9BB9B1EE826}" type="parTrans" cxnId="{2CE2D90F-45A9-4218-A8D2-D73B22F10E33}">
      <dgm:prSet/>
      <dgm:spPr/>
      <dgm:t>
        <a:bodyPr/>
        <a:lstStyle/>
        <a:p>
          <a:endParaRPr lang="en-CA"/>
        </a:p>
      </dgm:t>
    </dgm:pt>
    <dgm:pt modelId="{68622052-9BDC-45F4-BC8E-402F4A2D308C}" type="sibTrans" cxnId="{2CE2D90F-45A9-4218-A8D2-D73B22F10E33}">
      <dgm:prSet/>
      <dgm:spPr/>
      <dgm:t>
        <a:bodyPr/>
        <a:lstStyle/>
        <a:p>
          <a:endParaRPr lang="en-CA"/>
        </a:p>
      </dgm:t>
    </dgm:pt>
    <dgm:pt modelId="{2004331C-E158-4127-AB4F-3C99ED7E2C7E}">
      <dgm:prSet/>
      <dgm:spPr/>
      <dgm:t>
        <a:bodyPr/>
        <a:lstStyle/>
        <a:p>
          <a:r>
            <a:rPr lang="en-CA" b="1" dirty="0" smtClean="0"/>
            <a:t>IMPROVE</a:t>
          </a:r>
          <a:endParaRPr lang="en-CA" b="1" dirty="0"/>
        </a:p>
      </dgm:t>
    </dgm:pt>
    <dgm:pt modelId="{8047F0A4-B6B8-4B4A-8750-5CD509015330}" type="parTrans" cxnId="{F378BDE4-DC1C-4F83-96DA-15C309D21038}">
      <dgm:prSet/>
      <dgm:spPr/>
      <dgm:t>
        <a:bodyPr/>
        <a:lstStyle/>
        <a:p>
          <a:endParaRPr lang="en-CA"/>
        </a:p>
      </dgm:t>
    </dgm:pt>
    <dgm:pt modelId="{6F62544E-B4DB-40B2-AD82-EA0940105890}" type="sibTrans" cxnId="{F378BDE4-DC1C-4F83-96DA-15C309D21038}">
      <dgm:prSet/>
      <dgm:spPr/>
      <dgm:t>
        <a:bodyPr/>
        <a:lstStyle/>
        <a:p>
          <a:endParaRPr lang="en-CA"/>
        </a:p>
      </dgm:t>
    </dgm:pt>
    <dgm:pt modelId="{DB1984B8-DB7E-4CFA-8677-3039AE15F031}">
      <dgm:prSet/>
      <dgm:spPr/>
      <dgm:t>
        <a:bodyPr/>
        <a:lstStyle/>
        <a:p>
          <a:r>
            <a:rPr lang="en-CA" b="1" dirty="0" smtClean="0"/>
            <a:t>CONTROL</a:t>
          </a:r>
          <a:endParaRPr lang="en-CA" b="1" dirty="0"/>
        </a:p>
      </dgm:t>
    </dgm:pt>
    <dgm:pt modelId="{42C13D23-BACF-4792-924F-548BD0CB62F3}" type="parTrans" cxnId="{71B81689-1652-4A61-B846-BFF9723185BB}">
      <dgm:prSet/>
      <dgm:spPr/>
      <dgm:t>
        <a:bodyPr/>
        <a:lstStyle/>
        <a:p>
          <a:endParaRPr lang="en-CA"/>
        </a:p>
      </dgm:t>
    </dgm:pt>
    <dgm:pt modelId="{B7340A0F-9536-4286-9FD8-C27938F71BB6}" type="sibTrans" cxnId="{71B81689-1652-4A61-B846-BFF9723185BB}">
      <dgm:prSet/>
      <dgm:spPr/>
      <dgm:t>
        <a:bodyPr/>
        <a:lstStyle/>
        <a:p>
          <a:endParaRPr lang="en-CA"/>
        </a:p>
      </dgm:t>
    </dgm:pt>
    <dgm:pt modelId="{D061EBC8-5C42-4334-A38B-F253F511E1BB}">
      <dgm:prSet/>
      <dgm:spPr/>
      <dgm:t>
        <a:bodyPr/>
        <a:lstStyle/>
        <a:p>
          <a:r>
            <a:rPr lang="en-CA" b="1" dirty="0" smtClean="0"/>
            <a:t>Identify Possible Solutions</a:t>
          </a:r>
        </a:p>
        <a:p>
          <a:r>
            <a:rPr lang="en-CA" b="1" dirty="0" smtClean="0"/>
            <a:t>Prioritize and Plan Solutions</a:t>
          </a:r>
        </a:p>
        <a:p>
          <a:r>
            <a:rPr lang="en-CA" b="1" dirty="0" smtClean="0"/>
            <a:t>Implement and Test Solutions</a:t>
          </a:r>
        </a:p>
        <a:p>
          <a:endParaRPr lang="en-CA" b="1" dirty="0" smtClean="0"/>
        </a:p>
      </dgm:t>
    </dgm:pt>
    <dgm:pt modelId="{A6EEFE45-AED6-44F4-A5BB-41935CA0A6C8}" type="parTrans" cxnId="{C71EF7A1-9F65-40B8-97DE-DBB6B8C9E3E5}">
      <dgm:prSet/>
      <dgm:spPr/>
      <dgm:t>
        <a:bodyPr/>
        <a:lstStyle/>
        <a:p>
          <a:endParaRPr lang="en-CA"/>
        </a:p>
      </dgm:t>
    </dgm:pt>
    <dgm:pt modelId="{E9920A8C-0EE8-4775-BB87-A350FAE8BA50}" type="sibTrans" cxnId="{C71EF7A1-9F65-40B8-97DE-DBB6B8C9E3E5}">
      <dgm:prSet/>
      <dgm:spPr/>
      <dgm:t>
        <a:bodyPr/>
        <a:lstStyle/>
        <a:p>
          <a:endParaRPr lang="en-CA"/>
        </a:p>
      </dgm:t>
    </dgm:pt>
    <dgm:pt modelId="{64FB9824-1F5E-4E74-8E59-9DC5828EA3AE}">
      <dgm:prSet/>
      <dgm:spPr/>
      <dgm:t>
        <a:bodyPr/>
        <a:lstStyle/>
        <a:p>
          <a:r>
            <a:rPr lang="en-CA" b="1" dirty="0" smtClean="0"/>
            <a:t>Implement Controls to Sustain Solution</a:t>
          </a:r>
        </a:p>
        <a:p>
          <a:r>
            <a:rPr lang="en-CA" b="1" dirty="0" smtClean="0"/>
            <a:t>Begin Continuous Improve-</a:t>
          </a:r>
          <a:r>
            <a:rPr lang="en-CA" b="1" dirty="0" err="1" smtClean="0"/>
            <a:t>ment</a:t>
          </a:r>
          <a:endParaRPr lang="en-CA" b="1" dirty="0" smtClean="0"/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/>
        </a:p>
      </dgm:t>
    </dgm:pt>
    <dgm:pt modelId="{34B5C809-0A8D-4F0C-84E0-B23C72F5FC67}" type="parTrans" cxnId="{781D3563-8CEC-42BE-87ED-8E6CB88A5414}">
      <dgm:prSet/>
      <dgm:spPr/>
      <dgm:t>
        <a:bodyPr/>
        <a:lstStyle/>
        <a:p>
          <a:endParaRPr lang="en-CA"/>
        </a:p>
      </dgm:t>
    </dgm:pt>
    <dgm:pt modelId="{B66797F3-6C79-4C3A-8707-A52A79CA9F95}" type="sibTrans" cxnId="{781D3563-8CEC-42BE-87ED-8E6CB88A5414}">
      <dgm:prSet/>
      <dgm:spPr/>
      <dgm:t>
        <a:bodyPr/>
        <a:lstStyle/>
        <a:p>
          <a:endParaRPr lang="en-CA"/>
        </a:p>
      </dgm:t>
    </dgm:pt>
    <dgm:pt modelId="{0C024CAF-67A3-4E3E-BB33-D394AF6B70CD}">
      <dgm:prSet/>
      <dgm:spPr/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545289B5-1645-4E9A-AE57-92AD8AC06FE5}" type="parTrans" cxnId="{6D6C27EC-8E7C-4410-9D8B-00466E062406}">
      <dgm:prSet/>
      <dgm:spPr/>
      <dgm:t>
        <a:bodyPr/>
        <a:lstStyle/>
        <a:p>
          <a:endParaRPr lang="en-CA"/>
        </a:p>
      </dgm:t>
    </dgm:pt>
    <dgm:pt modelId="{D46B7A16-B586-411C-82A4-385871FFA116}" type="sibTrans" cxnId="{6D6C27EC-8E7C-4410-9D8B-00466E062406}">
      <dgm:prSet/>
      <dgm:spPr/>
      <dgm:t>
        <a:bodyPr/>
        <a:lstStyle/>
        <a:p>
          <a:endParaRPr lang="en-CA"/>
        </a:p>
      </dgm:t>
    </dgm:pt>
    <dgm:pt modelId="{BDF98B6D-D2CD-4788-BA4F-9B94ADEBF897}">
      <dgm:prSet/>
      <dgm:spPr>
        <a:solidFill>
          <a:srgbClr val="92D050"/>
        </a:solidFill>
      </dgm:spPr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3B22C004-5363-4AC5-9B61-5EECCD44F650}" type="parTrans" cxnId="{70222C69-304E-46CA-A3A8-75363D71FA19}">
      <dgm:prSet/>
      <dgm:spPr/>
      <dgm:t>
        <a:bodyPr/>
        <a:lstStyle/>
        <a:p>
          <a:endParaRPr lang="en-CA"/>
        </a:p>
      </dgm:t>
    </dgm:pt>
    <dgm:pt modelId="{00D309A1-703D-4400-A757-CB9CC3542463}" type="sibTrans" cxnId="{70222C69-304E-46CA-A3A8-75363D71FA19}">
      <dgm:prSet/>
      <dgm:spPr/>
      <dgm:t>
        <a:bodyPr/>
        <a:lstStyle/>
        <a:p>
          <a:endParaRPr lang="en-CA"/>
        </a:p>
      </dgm:t>
    </dgm:pt>
    <dgm:pt modelId="{685AA5B3-1993-493B-AFFD-AF782ADBB059}" type="pres">
      <dgm:prSet presAssocID="{714EF994-7801-4EC9-9338-B7294D34A3F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C00440F0-5030-4E1C-B210-FC293E115AE7}" type="pres">
      <dgm:prSet presAssocID="{DB1984B8-DB7E-4CFA-8677-3039AE15F031}" presName="ChildAccent5" presStyleCnt="0"/>
      <dgm:spPr/>
      <dgm:t>
        <a:bodyPr/>
        <a:lstStyle/>
        <a:p>
          <a:endParaRPr lang="en-US"/>
        </a:p>
      </dgm:t>
    </dgm:pt>
    <dgm:pt modelId="{FAA65B02-9034-40AF-87B7-3847868D2129}" type="pres">
      <dgm:prSet presAssocID="{DB1984B8-DB7E-4CFA-8677-3039AE15F031}" presName="ChildAccent" presStyleLbl="alignImgPlace1" presStyleIdx="0" presStyleCnt="5"/>
      <dgm:spPr/>
      <dgm:t>
        <a:bodyPr/>
        <a:lstStyle/>
        <a:p>
          <a:endParaRPr lang="en-CA"/>
        </a:p>
      </dgm:t>
    </dgm:pt>
    <dgm:pt modelId="{ABDC7521-EE28-4EEC-BB91-4D0E873387A9}" type="pres">
      <dgm:prSet presAssocID="{DB1984B8-DB7E-4CFA-8677-3039AE15F031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72AF410-089F-42E6-88C9-F9A27D09EE77}" type="pres">
      <dgm:prSet presAssocID="{DB1984B8-DB7E-4CFA-8677-3039AE15F031}" presName="Parent5" presStyleLbl="node1" presStyleIdx="0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20860B-1701-49A0-9771-A6EC19D0DED7}" type="pres">
      <dgm:prSet presAssocID="{2004331C-E158-4127-AB4F-3C99ED7E2C7E}" presName="ChildAccent4" presStyleCnt="0"/>
      <dgm:spPr/>
      <dgm:t>
        <a:bodyPr/>
        <a:lstStyle/>
        <a:p>
          <a:endParaRPr lang="en-US"/>
        </a:p>
      </dgm:t>
    </dgm:pt>
    <dgm:pt modelId="{BA5EC377-FAAD-499C-B0E5-D4209F6C6F21}" type="pres">
      <dgm:prSet presAssocID="{2004331C-E158-4127-AB4F-3C99ED7E2C7E}" presName="ChildAccent" presStyleLbl="alignImgPlace1" presStyleIdx="1" presStyleCnt="5"/>
      <dgm:spPr/>
      <dgm:t>
        <a:bodyPr/>
        <a:lstStyle/>
        <a:p>
          <a:endParaRPr lang="en-CA"/>
        </a:p>
      </dgm:t>
    </dgm:pt>
    <dgm:pt modelId="{E3650E8C-460C-455B-8C8C-CE80CC2A3B73}" type="pres">
      <dgm:prSet presAssocID="{2004331C-E158-4127-AB4F-3C99ED7E2C7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F35DC6-BB09-4F58-B154-B529D9E27DA3}" type="pres">
      <dgm:prSet presAssocID="{2004331C-E158-4127-AB4F-3C99ED7E2C7E}" presName="Parent4" presStyleLbl="node1" presStyleIdx="1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230578-C22F-4F4B-9555-071A3E92BDD8}" type="pres">
      <dgm:prSet presAssocID="{BFADC3DF-4888-4104-81FA-116985CD3A37}" presName="ChildAccent3" presStyleCnt="0"/>
      <dgm:spPr/>
      <dgm:t>
        <a:bodyPr/>
        <a:lstStyle/>
        <a:p>
          <a:endParaRPr lang="en-US"/>
        </a:p>
      </dgm:t>
    </dgm:pt>
    <dgm:pt modelId="{8F4311DD-5E0C-4A07-94BE-280802978109}" type="pres">
      <dgm:prSet presAssocID="{BFADC3DF-4888-4104-81FA-116985CD3A37}" presName="ChildAccent" presStyleLbl="alignImgPlace1" presStyleIdx="2" presStyleCnt="5"/>
      <dgm:spPr/>
      <dgm:t>
        <a:bodyPr/>
        <a:lstStyle/>
        <a:p>
          <a:endParaRPr lang="en-CA"/>
        </a:p>
      </dgm:t>
    </dgm:pt>
    <dgm:pt modelId="{A9E811A2-2369-4142-B5C7-5083D9E98CA9}" type="pres">
      <dgm:prSet presAssocID="{BFADC3DF-4888-4104-81FA-116985CD3A3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CEEC88-D961-41DD-86B7-819355131C0A}" type="pres">
      <dgm:prSet presAssocID="{BFADC3DF-4888-4104-81FA-116985CD3A37}" presName="Parent3" presStyleLbl="node1" presStyleIdx="2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B6FC4E-8872-4E59-B07E-B30ECE0339A0}" type="pres">
      <dgm:prSet presAssocID="{CC15E35B-DAD8-440D-81C0-5FC575E98760}" presName="ChildAccent2" presStyleCnt="0"/>
      <dgm:spPr/>
      <dgm:t>
        <a:bodyPr/>
        <a:lstStyle/>
        <a:p>
          <a:endParaRPr lang="en-US"/>
        </a:p>
      </dgm:t>
    </dgm:pt>
    <dgm:pt modelId="{79F4F3F8-BD99-469C-8909-31F95A87F961}" type="pres">
      <dgm:prSet presAssocID="{CC15E35B-DAD8-440D-81C0-5FC575E98760}" presName="ChildAccent" presStyleLbl="alignImgPlace1" presStyleIdx="3" presStyleCnt="5"/>
      <dgm:spPr/>
      <dgm:t>
        <a:bodyPr/>
        <a:lstStyle/>
        <a:p>
          <a:endParaRPr lang="en-CA"/>
        </a:p>
      </dgm:t>
    </dgm:pt>
    <dgm:pt modelId="{10CBA961-49F4-45F0-8576-6BC42DEC8188}" type="pres">
      <dgm:prSet presAssocID="{CC15E35B-DAD8-440D-81C0-5FC575E9876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C7CC99-B78E-417D-A8C1-2DDFDD79F84F}" type="pres">
      <dgm:prSet presAssocID="{CC15E35B-DAD8-440D-81C0-5FC575E98760}" presName="Parent2" presStyleLbl="node1" presStyleIdx="3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947A8E-3AA0-4AE6-9585-0B510A88A2BD}" type="pres">
      <dgm:prSet presAssocID="{ADD90B1E-428F-4602-9F8A-D41EC57E4260}" presName="ChildAccent1" presStyleCnt="0"/>
      <dgm:spPr/>
      <dgm:t>
        <a:bodyPr/>
        <a:lstStyle/>
        <a:p>
          <a:endParaRPr lang="en-US"/>
        </a:p>
      </dgm:t>
    </dgm:pt>
    <dgm:pt modelId="{77260E4D-2D78-4E19-BAC8-511889D034DE}" type="pres">
      <dgm:prSet presAssocID="{ADD90B1E-428F-4602-9F8A-D41EC57E4260}" presName="ChildAccent" presStyleLbl="alignImgPlace1" presStyleIdx="4" presStyleCnt="5"/>
      <dgm:spPr/>
      <dgm:t>
        <a:bodyPr/>
        <a:lstStyle/>
        <a:p>
          <a:endParaRPr lang="en-CA"/>
        </a:p>
      </dgm:t>
    </dgm:pt>
    <dgm:pt modelId="{99C6AC9F-BDE0-4D0A-87A8-6EDC575D188D}" type="pres">
      <dgm:prSet presAssocID="{ADD90B1E-428F-4602-9F8A-D41EC57E42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33F43-D4AA-4117-AD3B-2231C1FD605E}" type="pres">
      <dgm:prSet presAssocID="{ADD90B1E-428F-4602-9F8A-D41EC57E4260}" presName="Parent1" presStyleLbl="node1" presStyleIdx="4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E9D72E3-B21D-48B9-B3C4-E34FBCF134E4}" type="presOf" srcId="{DB1984B8-DB7E-4CFA-8677-3039AE15F031}" destId="{972AF410-089F-42E6-88C9-F9A27D09EE77}" srcOrd="0" destOrd="0" presId="urn:microsoft.com/office/officeart/2011/layout/InterconnectedBlockProcess"/>
    <dgm:cxn modelId="{70222C69-304E-46CA-A3A8-75363D71FA19}" srcId="{BFADC3DF-4888-4104-81FA-116985CD3A37}" destId="{BDF98B6D-D2CD-4788-BA4F-9B94ADEBF897}" srcOrd="1" destOrd="0" parTransId="{3B22C004-5363-4AC5-9B61-5EECCD44F650}" sibTransId="{00D309A1-703D-4400-A757-CB9CC3542463}"/>
    <dgm:cxn modelId="{8B93E411-85FF-4498-9953-7D0128AF9B2D}" type="presOf" srcId="{AE78751A-2EDD-4B70-B3A2-954F6706207F}" destId="{79F4F3F8-BD99-469C-8909-31F95A87F961}" srcOrd="0" destOrd="0" presId="urn:microsoft.com/office/officeart/2011/layout/InterconnectedBlockProcess"/>
    <dgm:cxn modelId="{2CE2D90F-45A9-4218-A8D2-D73B22F10E33}" srcId="{BFADC3DF-4888-4104-81FA-116985CD3A37}" destId="{079B4C22-98FA-4C78-91D3-E05DC92DB4D9}" srcOrd="0" destOrd="0" parTransId="{69451133-FCB1-4EFA-A6AF-D9BB9B1EE826}" sibTransId="{68622052-9BDC-45F4-BC8E-402F4A2D308C}"/>
    <dgm:cxn modelId="{2899844A-CF2D-4BFE-93E5-449B4F6F9458}" type="presOf" srcId="{1AD0D7BD-3035-4035-A958-E55E0FFB6683}" destId="{77260E4D-2D78-4E19-BAC8-511889D034DE}" srcOrd="0" destOrd="0" presId="urn:microsoft.com/office/officeart/2011/layout/InterconnectedBlockProcess"/>
    <dgm:cxn modelId="{D728D38F-5734-4051-BF69-6D9945A5356C}" type="presOf" srcId="{2004331C-E158-4127-AB4F-3C99ED7E2C7E}" destId="{8AF35DC6-BB09-4F58-B154-B529D9E27DA3}" srcOrd="0" destOrd="0" presId="urn:microsoft.com/office/officeart/2011/layout/InterconnectedBlockProcess"/>
    <dgm:cxn modelId="{A4619EAB-4DAC-4980-B6BA-296644B340FA}" srcId="{ADD90B1E-428F-4602-9F8A-D41EC57E4260}" destId="{1AD0D7BD-3035-4035-A958-E55E0FFB6683}" srcOrd="0" destOrd="0" parTransId="{3169DD93-28EA-4977-B21A-344099E93828}" sibTransId="{E24D943E-5286-4E6B-925C-B7DF70FDBD16}"/>
    <dgm:cxn modelId="{5E140143-DD06-41C0-B949-43FB8772F703}" type="presOf" srcId="{CC15E35B-DAD8-440D-81C0-5FC575E98760}" destId="{AFC7CC99-B78E-417D-A8C1-2DDFDD79F84F}" srcOrd="0" destOrd="0" presId="urn:microsoft.com/office/officeart/2011/layout/InterconnectedBlockProcess"/>
    <dgm:cxn modelId="{AD27692E-55F9-4420-918E-FEB4A355FD5B}" type="presOf" srcId="{D061EBC8-5C42-4334-A38B-F253F511E1BB}" destId="{BA5EC377-FAAD-499C-B0E5-D4209F6C6F21}" srcOrd="0" destOrd="0" presId="urn:microsoft.com/office/officeart/2011/layout/InterconnectedBlockProcess"/>
    <dgm:cxn modelId="{96B245F1-3584-4177-B093-D306B8245E42}" type="presOf" srcId="{64FB9824-1F5E-4E74-8E59-9DC5828EA3AE}" destId="{FAA65B02-9034-40AF-87B7-3847868D2129}" srcOrd="0" destOrd="0" presId="urn:microsoft.com/office/officeart/2011/layout/InterconnectedBlockProcess"/>
    <dgm:cxn modelId="{F378BDE4-DC1C-4F83-96DA-15C309D21038}" srcId="{714EF994-7801-4EC9-9338-B7294D34A3F2}" destId="{2004331C-E158-4127-AB4F-3C99ED7E2C7E}" srcOrd="3" destOrd="0" parTransId="{8047F0A4-B6B8-4B4A-8750-5CD509015330}" sibTransId="{6F62544E-B4DB-40B2-AD82-EA0940105890}"/>
    <dgm:cxn modelId="{85944AFE-FD27-4E99-80DD-56C1EECB8F65}" srcId="{714EF994-7801-4EC9-9338-B7294D34A3F2}" destId="{BFADC3DF-4888-4104-81FA-116985CD3A37}" srcOrd="2" destOrd="0" parTransId="{8C27D70A-C7E5-4995-9686-417204F6B570}" sibTransId="{15D979DD-4E0E-495B-B3BD-153E37D19507}"/>
    <dgm:cxn modelId="{9AA4469C-4B57-488D-972D-E2DD25B218F5}" type="presOf" srcId="{BDF98B6D-D2CD-4788-BA4F-9B94ADEBF897}" destId="{8F4311DD-5E0C-4A07-94BE-280802978109}" srcOrd="0" destOrd="1" presId="urn:microsoft.com/office/officeart/2011/layout/InterconnectedBlockProcess"/>
    <dgm:cxn modelId="{71B81689-1652-4A61-B846-BFF9723185BB}" srcId="{714EF994-7801-4EC9-9338-B7294D34A3F2}" destId="{DB1984B8-DB7E-4CFA-8677-3039AE15F031}" srcOrd="4" destOrd="0" parTransId="{42C13D23-BACF-4792-924F-548BD0CB62F3}" sibTransId="{B7340A0F-9536-4286-9FD8-C27938F71BB6}"/>
    <dgm:cxn modelId="{FEEDAB14-4C9B-4C53-8EB8-E1D2699D9E95}" type="presOf" srcId="{ADD90B1E-428F-4602-9F8A-D41EC57E4260}" destId="{74E33F43-D4AA-4117-AD3B-2231C1FD605E}" srcOrd="0" destOrd="0" presId="urn:microsoft.com/office/officeart/2011/layout/InterconnectedBlockProcess"/>
    <dgm:cxn modelId="{791E2D4B-DC9D-4A99-9A4E-60ED38EAF39C}" srcId="{714EF994-7801-4EC9-9338-B7294D34A3F2}" destId="{CC15E35B-DAD8-440D-81C0-5FC575E98760}" srcOrd="1" destOrd="0" parTransId="{B3683098-0AC9-4C71-A13D-73F3B0C3E69F}" sibTransId="{E2363801-B1B2-4FBF-93B2-36CE8FDEDCF7}"/>
    <dgm:cxn modelId="{31032424-68F4-4D22-88CC-EC7F5108063A}" type="presOf" srcId="{BDF98B6D-D2CD-4788-BA4F-9B94ADEBF897}" destId="{A9E811A2-2369-4142-B5C7-5083D9E98CA9}" srcOrd="1" destOrd="1" presId="urn:microsoft.com/office/officeart/2011/layout/InterconnectedBlockProcess"/>
    <dgm:cxn modelId="{CDA3D1FD-267E-41DE-9DFE-CAC37E7305AA}" srcId="{CC15E35B-DAD8-440D-81C0-5FC575E98760}" destId="{AE78751A-2EDD-4B70-B3A2-954F6706207F}" srcOrd="0" destOrd="0" parTransId="{5263953B-39DB-45D0-9163-7CC3F416FAAE}" sibTransId="{33B92B21-8CBB-450A-A0FB-9AE6195EE7D7}"/>
    <dgm:cxn modelId="{DAD61105-3E4F-42CE-984C-37511ED7E7A6}" type="presOf" srcId="{079B4C22-98FA-4C78-91D3-E05DC92DB4D9}" destId="{A9E811A2-2369-4142-B5C7-5083D9E98CA9}" srcOrd="1" destOrd="0" presId="urn:microsoft.com/office/officeart/2011/layout/InterconnectedBlockProcess"/>
    <dgm:cxn modelId="{2AB1411A-B574-45B0-A091-0A04E75FBA17}" type="presOf" srcId="{D061EBC8-5C42-4334-A38B-F253F511E1BB}" destId="{E3650E8C-460C-455B-8C8C-CE80CC2A3B73}" srcOrd="1" destOrd="0" presId="urn:microsoft.com/office/officeart/2011/layout/InterconnectedBlockProcess"/>
    <dgm:cxn modelId="{C086622F-545E-45C0-9772-6839F5C50418}" type="presOf" srcId="{64FB9824-1F5E-4E74-8E59-9DC5828EA3AE}" destId="{ABDC7521-EE28-4EEC-BB91-4D0E873387A9}" srcOrd="1" destOrd="0" presId="urn:microsoft.com/office/officeart/2011/layout/InterconnectedBlockProcess"/>
    <dgm:cxn modelId="{6D6C27EC-8E7C-4410-9D8B-00466E062406}" srcId="{CC15E35B-DAD8-440D-81C0-5FC575E98760}" destId="{0C024CAF-67A3-4E3E-BB33-D394AF6B70CD}" srcOrd="1" destOrd="0" parTransId="{545289B5-1645-4E9A-AE57-92AD8AC06FE5}" sibTransId="{D46B7A16-B586-411C-82A4-385871FFA116}"/>
    <dgm:cxn modelId="{406C878D-F964-4B1A-8CAC-F5510DABADBA}" type="presOf" srcId="{0C024CAF-67A3-4E3E-BB33-D394AF6B70CD}" destId="{79F4F3F8-BD99-469C-8909-31F95A87F961}" srcOrd="0" destOrd="1" presId="urn:microsoft.com/office/officeart/2011/layout/InterconnectedBlockProcess"/>
    <dgm:cxn modelId="{98CABF9E-DF94-4DCA-8887-C36C5088593B}" type="presOf" srcId="{BFADC3DF-4888-4104-81FA-116985CD3A37}" destId="{33CEEC88-D961-41DD-86B7-819355131C0A}" srcOrd="0" destOrd="0" presId="urn:microsoft.com/office/officeart/2011/layout/InterconnectedBlockProcess"/>
    <dgm:cxn modelId="{C71EF7A1-9F65-40B8-97DE-DBB6B8C9E3E5}" srcId="{2004331C-E158-4127-AB4F-3C99ED7E2C7E}" destId="{D061EBC8-5C42-4334-A38B-F253F511E1BB}" srcOrd="0" destOrd="0" parTransId="{A6EEFE45-AED6-44F4-A5BB-41935CA0A6C8}" sibTransId="{E9920A8C-0EE8-4775-BB87-A350FAE8BA50}"/>
    <dgm:cxn modelId="{3F492725-ED25-4392-B63B-688F1DEE61A8}" type="presOf" srcId="{1AD0D7BD-3035-4035-A958-E55E0FFB6683}" destId="{99C6AC9F-BDE0-4D0A-87A8-6EDC575D188D}" srcOrd="1" destOrd="0" presId="urn:microsoft.com/office/officeart/2011/layout/InterconnectedBlockProcess"/>
    <dgm:cxn modelId="{C7A6420B-A823-4309-9127-103A356B82DE}" type="presOf" srcId="{714EF994-7801-4EC9-9338-B7294D34A3F2}" destId="{685AA5B3-1993-493B-AFFD-AF782ADBB059}" srcOrd="0" destOrd="0" presId="urn:microsoft.com/office/officeart/2011/layout/InterconnectedBlockProcess"/>
    <dgm:cxn modelId="{781D3563-8CEC-42BE-87ED-8E6CB88A5414}" srcId="{DB1984B8-DB7E-4CFA-8677-3039AE15F031}" destId="{64FB9824-1F5E-4E74-8E59-9DC5828EA3AE}" srcOrd="0" destOrd="0" parTransId="{34B5C809-0A8D-4F0C-84E0-B23C72F5FC67}" sibTransId="{B66797F3-6C79-4C3A-8707-A52A79CA9F95}"/>
    <dgm:cxn modelId="{86C085BC-5A74-49E7-A6B3-E41C68664DB5}" srcId="{714EF994-7801-4EC9-9338-B7294D34A3F2}" destId="{ADD90B1E-428F-4602-9F8A-D41EC57E4260}" srcOrd="0" destOrd="0" parTransId="{AD01A769-93FD-491B-A2AA-4FE3CC73ECAA}" sibTransId="{2B74E953-BFC2-43E3-B900-8C5E581A8D1A}"/>
    <dgm:cxn modelId="{0901F284-6AFC-460D-9DC8-64AD3261ACF3}" type="presOf" srcId="{079B4C22-98FA-4C78-91D3-E05DC92DB4D9}" destId="{8F4311DD-5E0C-4A07-94BE-280802978109}" srcOrd="0" destOrd="0" presId="urn:microsoft.com/office/officeart/2011/layout/InterconnectedBlockProcess"/>
    <dgm:cxn modelId="{E077EA07-85E7-4C65-A644-0606DD6882C1}" type="presOf" srcId="{AE78751A-2EDD-4B70-B3A2-954F6706207F}" destId="{10CBA961-49F4-45F0-8576-6BC42DEC8188}" srcOrd="1" destOrd="0" presId="urn:microsoft.com/office/officeart/2011/layout/InterconnectedBlockProcess"/>
    <dgm:cxn modelId="{2C1E23FA-734F-408B-B35F-6F9C7D6D7AEA}" type="presOf" srcId="{0C024CAF-67A3-4E3E-BB33-D394AF6B70CD}" destId="{10CBA961-49F4-45F0-8576-6BC42DEC8188}" srcOrd="1" destOrd="1" presId="urn:microsoft.com/office/officeart/2011/layout/InterconnectedBlockProcess"/>
    <dgm:cxn modelId="{61456773-D022-42A0-8BBA-1ACCFCCACEE8}" type="presParOf" srcId="{685AA5B3-1993-493B-AFFD-AF782ADBB059}" destId="{C00440F0-5030-4E1C-B210-FC293E115AE7}" srcOrd="0" destOrd="0" presId="urn:microsoft.com/office/officeart/2011/layout/InterconnectedBlockProcess"/>
    <dgm:cxn modelId="{6F78C338-4E36-4409-8B09-74FA6D116BFD}" type="presParOf" srcId="{C00440F0-5030-4E1C-B210-FC293E115AE7}" destId="{FAA65B02-9034-40AF-87B7-3847868D2129}" srcOrd="0" destOrd="0" presId="urn:microsoft.com/office/officeart/2011/layout/InterconnectedBlockProcess"/>
    <dgm:cxn modelId="{0F3C4042-94B3-4F58-8214-F00D7F3FB5EE}" type="presParOf" srcId="{685AA5B3-1993-493B-AFFD-AF782ADBB059}" destId="{ABDC7521-EE28-4EEC-BB91-4D0E873387A9}" srcOrd="1" destOrd="0" presId="urn:microsoft.com/office/officeart/2011/layout/InterconnectedBlockProcess"/>
    <dgm:cxn modelId="{0632EB2B-EC24-4826-A1D7-C78D464627BC}" type="presParOf" srcId="{685AA5B3-1993-493B-AFFD-AF782ADBB059}" destId="{972AF410-089F-42E6-88C9-F9A27D09EE77}" srcOrd="2" destOrd="0" presId="urn:microsoft.com/office/officeart/2011/layout/InterconnectedBlockProcess"/>
    <dgm:cxn modelId="{77B33E63-07B7-4CD2-913B-F8513E950B32}" type="presParOf" srcId="{685AA5B3-1993-493B-AFFD-AF782ADBB059}" destId="{9E20860B-1701-49A0-9771-A6EC19D0DED7}" srcOrd="3" destOrd="0" presId="urn:microsoft.com/office/officeart/2011/layout/InterconnectedBlockProcess"/>
    <dgm:cxn modelId="{C6D7C3E2-EE7F-4F4B-8002-B434C1864087}" type="presParOf" srcId="{9E20860B-1701-49A0-9771-A6EC19D0DED7}" destId="{BA5EC377-FAAD-499C-B0E5-D4209F6C6F21}" srcOrd="0" destOrd="0" presId="urn:microsoft.com/office/officeart/2011/layout/InterconnectedBlockProcess"/>
    <dgm:cxn modelId="{4D4C47F6-C6AC-40B6-B84F-EE42312CF2C3}" type="presParOf" srcId="{685AA5B3-1993-493B-AFFD-AF782ADBB059}" destId="{E3650E8C-460C-455B-8C8C-CE80CC2A3B73}" srcOrd="4" destOrd="0" presId="urn:microsoft.com/office/officeart/2011/layout/InterconnectedBlockProcess"/>
    <dgm:cxn modelId="{C065553F-C7AA-461B-8025-28C9457E00AE}" type="presParOf" srcId="{685AA5B3-1993-493B-AFFD-AF782ADBB059}" destId="{8AF35DC6-BB09-4F58-B154-B529D9E27DA3}" srcOrd="5" destOrd="0" presId="urn:microsoft.com/office/officeart/2011/layout/InterconnectedBlockProcess"/>
    <dgm:cxn modelId="{7B13B56B-69A7-4992-AFBB-985A225D4655}" type="presParOf" srcId="{685AA5B3-1993-493B-AFFD-AF782ADBB059}" destId="{75230578-C22F-4F4B-9555-071A3E92BDD8}" srcOrd="6" destOrd="0" presId="urn:microsoft.com/office/officeart/2011/layout/InterconnectedBlockProcess"/>
    <dgm:cxn modelId="{9E274DF6-CC2C-4117-BA79-95EAD077C143}" type="presParOf" srcId="{75230578-C22F-4F4B-9555-071A3E92BDD8}" destId="{8F4311DD-5E0C-4A07-94BE-280802978109}" srcOrd="0" destOrd="0" presId="urn:microsoft.com/office/officeart/2011/layout/InterconnectedBlockProcess"/>
    <dgm:cxn modelId="{09269AB9-0FAD-4167-BD13-F03469F0EE5B}" type="presParOf" srcId="{685AA5B3-1993-493B-AFFD-AF782ADBB059}" destId="{A9E811A2-2369-4142-B5C7-5083D9E98CA9}" srcOrd="7" destOrd="0" presId="urn:microsoft.com/office/officeart/2011/layout/InterconnectedBlockProcess"/>
    <dgm:cxn modelId="{879F13EB-D911-4263-A590-3A9D1B30ED83}" type="presParOf" srcId="{685AA5B3-1993-493B-AFFD-AF782ADBB059}" destId="{33CEEC88-D961-41DD-86B7-819355131C0A}" srcOrd="8" destOrd="0" presId="urn:microsoft.com/office/officeart/2011/layout/InterconnectedBlockProcess"/>
    <dgm:cxn modelId="{40399A05-362C-407F-B47C-28B681DA81BD}" type="presParOf" srcId="{685AA5B3-1993-493B-AFFD-AF782ADBB059}" destId="{94B6FC4E-8872-4E59-B07E-B30ECE0339A0}" srcOrd="9" destOrd="0" presId="urn:microsoft.com/office/officeart/2011/layout/InterconnectedBlockProcess"/>
    <dgm:cxn modelId="{49893C96-885A-49B5-9A21-8AE0BC18DBCB}" type="presParOf" srcId="{94B6FC4E-8872-4E59-B07E-B30ECE0339A0}" destId="{79F4F3F8-BD99-469C-8909-31F95A87F961}" srcOrd="0" destOrd="0" presId="urn:microsoft.com/office/officeart/2011/layout/InterconnectedBlockProcess"/>
    <dgm:cxn modelId="{6B103D3D-24E0-46A2-9FB1-8ABB5773B1C9}" type="presParOf" srcId="{685AA5B3-1993-493B-AFFD-AF782ADBB059}" destId="{10CBA961-49F4-45F0-8576-6BC42DEC8188}" srcOrd="10" destOrd="0" presId="urn:microsoft.com/office/officeart/2011/layout/InterconnectedBlockProcess"/>
    <dgm:cxn modelId="{5FB289C1-D399-4B12-AD00-D46E647E1851}" type="presParOf" srcId="{685AA5B3-1993-493B-AFFD-AF782ADBB059}" destId="{AFC7CC99-B78E-417D-A8C1-2DDFDD79F84F}" srcOrd="11" destOrd="0" presId="urn:microsoft.com/office/officeart/2011/layout/InterconnectedBlockProcess"/>
    <dgm:cxn modelId="{543AB48D-1448-4D09-8B95-C382B7573F92}" type="presParOf" srcId="{685AA5B3-1993-493B-AFFD-AF782ADBB059}" destId="{AE947A8E-3AA0-4AE6-9585-0B510A88A2BD}" srcOrd="12" destOrd="0" presId="urn:microsoft.com/office/officeart/2011/layout/InterconnectedBlockProcess"/>
    <dgm:cxn modelId="{6BF00680-09CC-4018-9C44-6986419B4EE8}" type="presParOf" srcId="{AE947A8E-3AA0-4AE6-9585-0B510A88A2BD}" destId="{77260E4D-2D78-4E19-BAC8-511889D034DE}" srcOrd="0" destOrd="0" presId="urn:microsoft.com/office/officeart/2011/layout/InterconnectedBlockProcess"/>
    <dgm:cxn modelId="{32CDBC96-A158-4028-AB2C-A0F65FA8E288}" type="presParOf" srcId="{685AA5B3-1993-493B-AFFD-AF782ADBB059}" destId="{99C6AC9F-BDE0-4D0A-87A8-6EDC575D188D}" srcOrd="13" destOrd="0" presId="urn:microsoft.com/office/officeart/2011/layout/InterconnectedBlockProcess"/>
    <dgm:cxn modelId="{0401DE9F-BC8D-44B4-936E-823ECAF3410A}" type="presParOf" srcId="{685AA5B3-1993-493B-AFFD-AF782ADBB059}" destId="{74E33F43-D4AA-4117-AD3B-2231C1FD605E}" srcOrd="14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65B02-9034-40AF-87B7-3847868D2129}">
      <dsp:nvSpPr>
        <dsp:cNvPr id="0" name=""/>
        <dsp:cNvSpPr/>
      </dsp:nvSpPr>
      <dsp:spPr>
        <a:xfrm>
          <a:off x="7672324" y="990600"/>
          <a:ext cx="1560182" cy="3962400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Controls to Sustain Solution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Begin Continuous Improve-</a:t>
          </a:r>
          <a:r>
            <a:rPr lang="en-CA" sz="1700" b="1" kern="1200" dirty="0" err="1" smtClean="0"/>
            <a:t>ment</a:t>
          </a:r>
          <a:endParaRPr lang="en-CA" sz="1700" b="1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/>
        </a:p>
      </dsp:txBody>
      <dsp:txXfrm>
        <a:off x="7870368" y="990600"/>
        <a:ext cx="1362138" cy="3962400"/>
      </dsp:txXfrm>
    </dsp:sp>
    <dsp:sp modelId="{972AF410-089F-42E6-88C9-F9A27D09EE77}">
      <dsp:nvSpPr>
        <dsp:cNvPr id="0" name=""/>
        <dsp:cNvSpPr/>
      </dsp:nvSpPr>
      <dsp:spPr>
        <a:xfrm>
          <a:off x="7672324" y="0"/>
          <a:ext cx="1560182" cy="990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CONTROL</a:t>
          </a:r>
          <a:endParaRPr lang="en-CA" sz="2200" b="1" kern="1200" dirty="0"/>
        </a:p>
      </dsp:txBody>
      <dsp:txXfrm>
        <a:off x="7672324" y="0"/>
        <a:ext cx="1560182" cy="990600"/>
      </dsp:txXfrm>
    </dsp:sp>
    <dsp:sp modelId="{BA5EC377-FAAD-499C-B0E5-D4209F6C6F21}">
      <dsp:nvSpPr>
        <dsp:cNvPr id="0" name=""/>
        <dsp:cNvSpPr/>
      </dsp:nvSpPr>
      <dsp:spPr>
        <a:xfrm>
          <a:off x="6116040" y="990600"/>
          <a:ext cx="1560182" cy="37147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Identify Possible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Prioritize and Plan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and Test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6314084" y="990600"/>
        <a:ext cx="1362138" cy="3714750"/>
      </dsp:txXfrm>
    </dsp:sp>
    <dsp:sp modelId="{8AF35DC6-BB09-4F58-B154-B529D9E27DA3}">
      <dsp:nvSpPr>
        <dsp:cNvPr id="0" name=""/>
        <dsp:cNvSpPr/>
      </dsp:nvSpPr>
      <dsp:spPr>
        <a:xfrm>
          <a:off x="6116040" y="123825"/>
          <a:ext cx="1560182" cy="8667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IMPROVE</a:t>
          </a:r>
          <a:endParaRPr lang="en-CA" sz="2200" b="1" kern="1200" dirty="0"/>
        </a:p>
      </dsp:txBody>
      <dsp:txXfrm>
        <a:off x="6116040" y="123825"/>
        <a:ext cx="1560182" cy="866775"/>
      </dsp:txXfrm>
    </dsp:sp>
    <dsp:sp modelId="{8F4311DD-5E0C-4A07-94BE-280802978109}">
      <dsp:nvSpPr>
        <dsp:cNvPr id="0" name=""/>
        <dsp:cNvSpPr/>
      </dsp:nvSpPr>
      <dsp:spPr>
        <a:xfrm>
          <a:off x="4555858" y="990600"/>
          <a:ext cx="1560182" cy="3467100"/>
        </a:xfrm>
        <a:prstGeom prst="wedgeRectCallout">
          <a:avLst>
            <a:gd name="adj1" fmla="val 62500"/>
            <a:gd name="adj2" fmla="val 2083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Analyze Potential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Root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Determine Principal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4753902" y="990600"/>
        <a:ext cx="1362138" cy="3467100"/>
      </dsp:txXfrm>
    </dsp:sp>
    <dsp:sp modelId="{33CEEC88-D961-41DD-86B7-819355131C0A}">
      <dsp:nvSpPr>
        <dsp:cNvPr id="0" name=""/>
        <dsp:cNvSpPr/>
      </dsp:nvSpPr>
      <dsp:spPr>
        <a:xfrm>
          <a:off x="4555858" y="251612"/>
          <a:ext cx="1560182" cy="742950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ANALYZE</a:t>
          </a:r>
          <a:endParaRPr lang="en-CA" sz="2200" b="1" kern="1200" dirty="0"/>
        </a:p>
      </dsp:txBody>
      <dsp:txXfrm>
        <a:off x="4555858" y="251612"/>
        <a:ext cx="1560182" cy="742950"/>
      </dsp:txXfrm>
    </dsp:sp>
    <dsp:sp modelId="{79F4F3F8-BD99-469C-8909-31F95A87F961}">
      <dsp:nvSpPr>
        <dsp:cNvPr id="0" name=""/>
        <dsp:cNvSpPr/>
      </dsp:nvSpPr>
      <dsp:spPr>
        <a:xfrm>
          <a:off x="2995675" y="990600"/>
          <a:ext cx="1560182" cy="32194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Collect Data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Map the Process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Possible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3193720" y="990600"/>
        <a:ext cx="1362138" cy="3219450"/>
      </dsp:txXfrm>
    </dsp:sp>
    <dsp:sp modelId="{AFC7CC99-B78E-417D-A8C1-2DDFDD79F84F}">
      <dsp:nvSpPr>
        <dsp:cNvPr id="0" name=""/>
        <dsp:cNvSpPr/>
      </dsp:nvSpPr>
      <dsp:spPr>
        <a:xfrm>
          <a:off x="2995675" y="371475"/>
          <a:ext cx="1560182" cy="6191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MEASURE</a:t>
          </a:r>
          <a:endParaRPr lang="en-CA" sz="2200" b="1" kern="1200" dirty="0"/>
        </a:p>
      </dsp:txBody>
      <dsp:txXfrm>
        <a:off x="2995675" y="371475"/>
        <a:ext cx="1560182" cy="619125"/>
      </dsp:txXfrm>
    </dsp:sp>
    <dsp:sp modelId="{77260E4D-2D78-4E19-BAC8-511889D034DE}">
      <dsp:nvSpPr>
        <dsp:cNvPr id="0" name=""/>
        <dsp:cNvSpPr/>
      </dsp:nvSpPr>
      <dsp:spPr>
        <a:xfrm>
          <a:off x="1435493" y="990600"/>
          <a:ext cx="1560182" cy="297180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Current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Target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Problem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Objectives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1633537" y="990600"/>
        <a:ext cx="1362138" cy="2971800"/>
      </dsp:txXfrm>
    </dsp:sp>
    <dsp:sp modelId="{74E33F43-D4AA-4117-AD3B-2231C1FD605E}">
      <dsp:nvSpPr>
        <dsp:cNvPr id="0" name=""/>
        <dsp:cNvSpPr/>
      </dsp:nvSpPr>
      <dsp:spPr>
        <a:xfrm>
          <a:off x="1435493" y="495300"/>
          <a:ext cx="1560182" cy="4953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DEFINE</a:t>
          </a:r>
          <a:endParaRPr lang="en-CA" sz="2200" b="1" kern="1200" dirty="0"/>
        </a:p>
      </dsp:txBody>
      <dsp:txXfrm>
        <a:off x="1435493" y="495300"/>
        <a:ext cx="1560182" cy="495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CD46F0-53C2-4A5E-ABA2-AD8DC5E21BFA}" type="datetimeFigureOut">
              <a:rPr lang="en-US"/>
              <a:pPr>
                <a:defRPr/>
              </a:pPr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856811F-352A-43DE-8E84-36F5316F4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6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2891EC-127C-4921-8402-DBA6115E4483}" type="datetimeFigureOut">
              <a:rPr lang="en-CA"/>
              <a:pPr>
                <a:defRPr/>
              </a:pPr>
              <a:t>08/07/2015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A4D9D23-64AF-444A-8F5E-93711C3A095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1326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This is an approach that is more project-based and lends itself to major large scale improvements because its structured approach better coordinates resources and activities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>
              <a:latin typeface="Arial" pitchFamily="34" charset="0"/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The content for this program is structured around DMAIC because it is a “roadmap” that can be easily followed to ensure that you are on the right track – especially important when you are starting out and can benefit from the structure – so you can use your deep thinking energy on observation and analysis – not planning your next step.</a:t>
            </a: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2313" indent="-277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11250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57338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01838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590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62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734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306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B10C48-5991-4D1C-939D-52C7DBF75EA2}" type="slidenum">
              <a:rPr lang="en-US" altLang="en-US" baseline="-25000" smtClean="0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baseline="-25000" smtClean="0">
              <a:solidFill>
                <a:srgbClr val="000000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What is the impact of batches in DOA?  Discuss at tables</a:t>
            </a: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C6E971D-23A2-4F59-A19F-5D5B3016C9A3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6A170D-8B9B-4170-920A-9E2DCAF12265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CA" altLang="en-US" smtClean="0"/>
              <a:t>Just like in any other environment ... If I can avoid any form of mass transit to migrate information we should seize the opportunity.  For example mailing a cheque to pay a bill vs on-line banking.</a:t>
            </a:r>
          </a:p>
          <a:p>
            <a:endParaRPr lang="en-CA" altLang="en-US" smtClean="0"/>
          </a:p>
          <a:p>
            <a:r>
              <a:rPr lang="en-CA" altLang="en-US" smtClean="0"/>
              <a:t>Mailing a contract to be signed when either a fax or scan-email will make it instantaneously.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2059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7868" indent="-279949" defTabSz="902059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19797" indent="-223959" defTabSz="902059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67716" indent="-223959" defTabSz="902059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5635" indent="-223959" defTabSz="902059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3554" indent="-223959" defTabSz="902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1472" indent="-223959" defTabSz="902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59391" indent="-223959" defTabSz="902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07310" indent="-223959" defTabSz="902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96893CE5-3256-4D7C-83A3-D2DF9E958647}" type="slidenum">
              <a:rPr lang="en-US" altLang="en-US" smtClean="0">
                <a:latin typeface="Times" charset="0"/>
              </a:rPr>
              <a:pPr/>
              <a:t>34</a:t>
            </a:fld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7970" indent="-167970">
              <a:buFont typeface="Arial" panose="020B0604020202020204" pitchFamily="34" charset="0"/>
              <a:buChar char="•"/>
            </a:pPr>
            <a:r>
              <a:rPr lang="en-CA" dirty="0" smtClean="0"/>
              <a:t>Blue represents  checking in a bondsperson for the Immigration Division</a:t>
            </a:r>
          </a:p>
          <a:p>
            <a:pPr marL="167970" indent="-167970">
              <a:buFont typeface="Arial" panose="020B0604020202020204" pitchFamily="34" charset="0"/>
              <a:buChar char="•"/>
            </a:pPr>
            <a:r>
              <a:rPr lang="en-CA" dirty="0" smtClean="0"/>
              <a:t>Interpreter</a:t>
            </a:r>
            <a:r>
              <a:rPr lang="en-CA" baseline="0" dirty="0" smtClean="0"/>
              <a:t> needs a temporary pass – 20% of the time</a:t>
            </a:r>
          </a:p>
          <a:p>
            <a:pPr marL="167970" indent="-167970">
              <a:buFont typeface="Arial" panose="020B0604020202020204" pitchFamily="34" charset="0"/>
              <a:buChar char="•"/>
            </a:pPr>
            <a:r>
              <a:rPr lang="en-CA" baseline="0" dirty="0" smtClean="0"/>
              <a:t>Member needs to get next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08899D-70FF-4F89-89E8-88AC4E86C48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19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Defined spaces, defined communication, short distances, appropriate silos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D9D23-64AF-444A-8F5E-93711C3A095C}" type="slidenum">
              <a:rPr lang="en-CA" smtClean="0"/>
              <a:pPr>
                <a:defRPr/>
              </a:pPr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3196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Debrief as a group</a:t>
            </a:r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6A08AD-CC41-49D6-A16E-1AB258710EDA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Example only – of what to look for – the numbers themselves are not for discussion – just to show the concept</a:t>
            </a:r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0B6B94-34BC-47A3-9509-621E07DC0CF3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Times New Roman" pitchFamily="18" charset="0"/>
              </a:rPr>
              <a:t>CRAIG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96900" y="274638"/>
            <a:ext cx="5665788" cy="42497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Note that there different categories that can be used according to the business environment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814FD71-70CD-47C1-A8F3-518E45EEC452}" type="slidenum">
              <a:rPr lang="en-CA" altLang="en-US" smtClean="0">
                <a:solidFill>
                  <a:srgbClr val="000000"/>
                </a:solidFill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CA" altLang="en-US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ea typeface="Geneva"/>
                <a:cs typeface="Geneva"/>
              </a:rPr>
              <a:t>Finish the day by doing a review…  See next slide.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Which of these did you see in the DOA simulation?</a:t>
            </a: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0B5C7A5-52E7-4A66-A7A4-C9B9586CE5CA}" type="slidenum">
              <a:rPr lang="en-US" altLang="en-US" smtClean="0">
                <a:solidFill>
                  <a:srgbClr val="000000"/>
                </a:solidFill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Transition 1: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What are the relevant process</a:t>
            </a:r>
            <a:r>
              <a:rPr lang="en-CA" baseline="0" dirty="0" smtClean="0"/>
              <a:t> outputs?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CA" baseline="0" dirty="0" smtClean="0"/>
              <a:t>Transition 2: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Depends on who the client is. Who is the client?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CA" baseline="0" dirty="0" smtClean="0"/>
              <a:t>Transition 3: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They all are, but the end user who is directly affected by the product or service should be considered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D9D23-64AF-444A-8F5E-93711C3A095C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4447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latin typeface="Arial" pitchFamily="34" charset="0"/>
                <a:ea typeface="Geneva"/>
                <a:cs typeface="Geneva"/>
              </a:rPr>
              <a:t>Stakeholders can create the terms that govern your delivery: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>
              <a:latin typeface="Arial" pitchFamily="34" charset="0"/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latin typeface="Arial" pitchFamily="34" charset="0"/>
                <a:ea typeface="Geneva"/>
                <a:cs typeface="Geneva"/>
              </a:rPr>
              <a:t>e.g.:  firearms permit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latin typeface="Arial" pitchFamily="34" charset="0"/>
                <a:ea typeface="Geneva"/>
                <a:cs typeface="Geneva"/>
              </a:rPr>
              <a:t>-end user might want to get permit instantly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>
                <a:latin typeface="Arial" pitchFamily="34" charset="0"/>
                <a:ea typeface="Geneva"/>
                <a:cs typeface="Geneva"/>
              </a:rPr>
              <a:t>-stakeholder – government – has instituted a mandatory delay (cooling off period) and safety training that the permit-givers must respect</a:t>
            </a:r>
            <a:endParaRPr lang="fr-CA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2313" indent="-277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11250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57338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01838" indent="-2222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590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62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734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306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4A62A5-C367-4248-9B2D-1A3D187154A4}" type="slidenum">
              <a:rPr lang="en-US" altLang="en-US" baseline="-25000" smtClean="0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baseline="-25000" smtClean="0">
              <a:solidFill>
                <a:srgbClr val="000000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mtClean="0"/>
              <a:t>Explain the subtlety of why there is a difference between the two types.</a:t>
            </a:r>
          </a:p>
          <a:p>
            <a:endParaRPr lang="en-CA" altLang="en-US" smtClean="0"/>
          </a:p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9B3DDB-8974-4C9D-A4A5-B864818DC4FB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Calculate process Cycle Efficiency on flipchart: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  <a:p>
            <a:pPr eaLnBrk="1" hangingPunct="1">
              <a:spcBef>
                <a:spcPct val="0"/>
              </a:spcBef>
            </a:pPr>
            <a:r>
              <a:rPr lang="en-CA" altLang="en-US" smtClean="0"/>
              <a:t>PCE= VA time / Total Process Lead Time  (average 5%, world class: 35%)</a:t>
            </a: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FCEF37-9BC4-4931-8BE6-DF7EE7D05453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What does the data tell us?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  <a:p>
            <a:pPr eaLnBrk="1" hangingPunct="1">
              <a:spcBef>
                <a:spcPct val="0"/>
              </a:spcBef>
            </a:pPr>
            <a:r>
              <a:rPr lang="en-CA" altLang="en-US" smtClean="0"/>
              <a:t>Draw graph of cycle times on smartsheets to show CT</a:t>
            </a: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440C4A8-044A-4E23-9266-584E831FC623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A87127B-C082-407C-A4E9-4FB0CA419F1E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Add takt time horizontal line to CT smartsheet</a:t>
            </a: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99E5B6-F9C9-484A-986D-6F3FBC3BB85C}" type="slidenum">
              <a:rPr lang="en-CA" altLang="en-US" smtClean="0"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CA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  <p:extLst>
      <p:ext uri="{BB962C8B-B14F-4D97-AF65-F5344CB8AC3E}">
        <p14:creationId xmlns:p14="http://schemas.microsoft.com/office/powerpoint/2010/main" val="1224970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D9F17CE7-1363-42E0-96D0-D93B2EF5F6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29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1684363-901D-4A90-A812-89C145DF1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997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A8B3D61-65AC-41CC-B69F-9CF2FE7D0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66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CA" noProof="0" smtClean="0"/>
              <a:t>Click to edit Master title style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CA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459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312B5CB2-C676-4CE0-B621-64ED126B852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8867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5AB708E6-6F2E-4024-A40C-8EDA626AD92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0616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25943B8D-A8DD-4A1A-9F87-607EA611C1D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8253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BAE6F8A8-DF18-4371-A1EA-AAB554DD76A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336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B92E9E44-C7D9-4862-B345-3642B6EFAF7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0640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E81D7097-B8B5-402B-8BEB-F811DDC3E18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155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F58271F5-6D32-406D-BDB4-8D3C59AFC9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003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46D32D40-3346-4B02-810C-C0D46CC52CA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7826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1F3DE5CD-DD03-4274-AEB8-B2F8FFE7247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484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E7F36941-05E3-4553-B270-26816EB9FE5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3444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BD08A871-D777-4CB3-8844-6478FCFCF41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0066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>
                <a:ea typeface="Geneva" pitchFamily="-96" charset="-128"/>
              </a:defRPr>
            </a:lvl1pPr>
          </a:lstStyle>
          <a:p>
            <a:pPr>
              <a:defRPr/>
            </a:pPr>
            <a:fld id="{0B863E12-A27C-4887-8EB4-F7D0BCE29B0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9521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65693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E65A1B78-A384-4F9D-B6F8-1F5C18D541B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0007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4CF9728B-1009-44D1-A81D-5AFB6DC731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0526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E5CDB4F-8244-45F2-85C4-0EB56B4AA6E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1837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C7E5531-75AE-42AF-9CD2-82331D8609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0453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616CDCD4-3646-4AED-926C-529F720308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949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17AA57B5-BCAB-4B6E-A314-27CB9A95CC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67319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F79F966-42FD-4995-A95F-0E74220AB32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47626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01B41B91-D73F-41DF-B843-7FD300B223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14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01F96D1F-C4D2-4002-8F2F-693B8C14DE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4829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E5B3DAD6-8719-4FE5-ACA9-E49ECF79E5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07188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CC5AAFA-0224-4090-B513-42506F7F365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9141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5339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1B909C5B-FA80-4BDC-A3CB-9DF10A70B8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53940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5D5C27E-358E-4FBA-9B6E-205B2B27816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53135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6A47B0C-DC6A-4DB0-97CE-749330A2F84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9431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DE63FB4-3C13-40E9-8FA6-C09253A0AE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229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06F6461-EFF5-4845-BA7D-AE0C6C9E6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008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F9B411C2-E4D3-4E97-B2A4-D8BE8C278D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74245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98460FCA-DA29-46DA-A6FA-C827D74C820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2491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163115B3-1D6A-4472-8760-78737103BD9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50929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58445932-AC44-494C-B5C5-37BE7621952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79640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D1D2B1C5-C5DC-4B45-BA8E-6AC7C85309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84366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FCD2625B-B461-4C58-A255-39F1CB0E60C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9173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517CFD94-7A86-4F24-94AB-EAB8B4080CB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36545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F5C3D61F-C939-4C06-AFCB-AD512514D41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395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6263" cy="506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5068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33E33ADF-033A-4014-9323-CA41C0016BE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2849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92967B7A-3222-4950-B10F-DC31DFA3DF3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892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CACFA990-C34A-4906-AAFA-263600EC63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137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89813" cy="1771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743450"/>
            <a:ext cx="7389813" cy="1773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D782D743-6F26-49DF-9088-67EE4A97F84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203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5FC8FD51-EA7B-483F-A521-6035A577DE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97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43897A3-4368-44AE-BD66-3564CABFB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4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C1BD39F-4C16-49DC-B492-49DDB189E2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41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852E93B0-CFCC-49AC-A67E-289E90E764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1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7C6A55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6FF0926-1F5F-4E14-9093-8A826A0E51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1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205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C41B2570-9926-44C4-82D6-0B71E4CBD80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RB-Inside-pp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4B645DE-E627-4FEC-A5B9-EC4D259D1DB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  <p:sldLayoutId id="2147484266" r:id="rId12"/>
    <p:sldLayoutId id="2147484267" r:id="rId13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89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89813" cy="36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defTabSz="449263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2F26B98-18A6-469E-A22D-28C6A606166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8" r:id="rId1"/>
    <p:sldLayoutId id="2147484269" r:id="rId2"/>
    <p:sldLayoutId id="2147484270" r:id="rId3"/>
    <p:sldLayoutId id="2147484271" r:id="rId4"/>
    <p:sldLayoutId id="2147484272" r:id="rId5"/>
    <p:sldLayoutId id="2147484273" r:id="rId6"/>
    <p:sldLayoutId id="2147484274" r:id="rId7"/>
    <p:sldLayoutId id="2147484275" r:id="rId8"/>
    <p:sldLayoutId id="2147484276" r:id="rId9"/>
    <p:sldLayoutId id="2147484277" r:id="rId10"/>
    <p:sldLayoutId id="2147484278" r:id="rId11"/>
    <p:sldLayoutId id="2147484279" r:id="rId12"/>
    <p:sldLayoutId id="2147484280" r:id="rId13"/>
  </p:sldLayoutIdLst>
  <p:hf hdr="0" ft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+mj-lt"/>
          <a:ea typeface="MS PGothic" pitchFamily="34" charset="-128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49263" rtl="0" eaLnBrk="0" fontAlgn="base" hangingPunct="0">
        <a:spcBef>
          <a:spcPts val="6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MS PGothic" pitchFamily="34" charset="-128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MS PGothic" pitchFamily="34" charset="-128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oleObject" Target="../embeddings/Microsoft_Excel_97-2003_Worksheet1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png"/><Relationship Id="rId4" Type="http://schemas.openxmlformats.org/officeDocument/2006/relationships/oleObject" Target="../embeddings/Microsoft_Excel_97-2003_Worksheet3.xls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>
                <a:ea typeface="+mj-ea"/>
              </a:rPr>
              <a:t>4. ANALYZE</a:t>
            </a:r>
            <a:endParaRPr lang="en-US" dirty="0">
              <a:ea typeface="+mj-ea"/>
            </a:endParaRPr>
          </a:p>
        </p:txBody>
      </p:sp>
      <p:sp>
        <p:nvSpPr>
          <p:cNvPr id="5632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Lean Green Belt Training</a:t>
            </a:r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94BAA095-03B1-422C-9C29-9CFBE8BED3E1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What about the other stakeholders?</a:t>
            </a:r>
            <a:endParaRPr lang="fr-CA" altLang="en-US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81200"/>
            <a:ext cx="7391400" cy="32766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en-US" sz="2000" smtClean="0"/>
              <a:t>You will always need to satisfy some of them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en-US" sz="2000" smtClean="0"/>
              <a:t>Some of them:</a:t>
            </a:r>
          </a:p>
          <a:p>
            <a:pPr marL="1028700" lvl="1" indent="-457200">
              <a:buFont typeface="Arial" pitchFamily="34" charset="0"/>
              <a:buChar char="•"/>
            </a:pPr>
            <a:r>
              <a:rPr lang="en-US" altLang="en-US" sz="1800" smtClean="0"/>
              <a:t>Set your mandate</a:t>
            </a:r>
          </a:p>
          <a:p>
            <a:pPr marL="1028700" lvl="1" indent="-457200">
              <a:buFont typeface="Arial" pitchFamily="34" charset="0"/>
              <a:buChar char="•"/>
            </a:pPr>
            <a:r>
              <a:rPr lang="en-US" altLang="en-US" sz="1800" smtClean="0"/>
              <a:t>Influence how you deliver </a:t>
            </a:r>
          </a:p>
          <a:p>
            <a:pPr marL="1028700" lvl="1" indent="-457200">
              <a:buFont typeface="Arial" pitchFamily="34" charset="0"/>
              <a:buChar char="•"/>
            </a:pPr>
            <a:r>
              <a:rPr lang="en-US" altLang="en-US" sz="1800" smtClean="0"/>
              <a:t>Regulate you</a:t>
            </a:r>
          </a:p>
          <a:p>
            <a:pPr marL="1028700" lvl="1" indent="-457200">
              <a:buFont typeface="Arial" pitchFamily="34" charset="0"/>
              <a:buChar char="•"/>
            </a:pPr>
            <a:r>
              <a:rPr lang="en-US" altLang="en-US" sz="1800" smtClean="0"/>
              <a:t>Determine your funding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en-US" sz="2000" smtClean="0"/>
              <a:t>Which of these stakeholder needs will you address?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en-US" sz="2000" smtClean="0"/>
              <a:t>By getting your core business right, you can free up capacity and focus to then deliver to your key “other” stakeholders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en-US" sz="2000" smtClean="0"/>
              <a:t>How do you identify “what is value added” if you don’t first know which stakeholders you need to satisfy, and second, their definition of “value”?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en-US" sz="2000" smtClean="0"/>
          </a:p>
          <a:p>
            <a:pPr marL="457200" indent="-457200">
              <a:buFont typeface="Arial" pitchFamily="34" charset="0"/>
              <a:buChar char="•"/>
            </a:pPr>
            <a:endParaRPr lang="fr-CA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AE9C9D3-ADF3-4502-AFD9-CF10444711E7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10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96200" cy="137160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Step 2:  Prioritization- Fill in Diagram and Discuss</a:t>
            </a:r>
          </a:p>
        </p:txBody>
      </p:sp>
      <p:sp>
        <p:nvSpPr>
          <p:cNvPr id="5" name="Oval 4"/>
          <p:cNvSpPr/>
          <p:nvPr/>
        </p:nvSpPr>
        <p:spPr>
          <a:xfrm>
            <a:off x="3790950" y="3962400"/>
            <a:ext cx="17145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>
              <a:solidFill>
                <a:srgbClr val="FFFFFF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771775" y="3248025"/>
            <a:ext cx="3752850" cy="26479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43000" y="2184400"/>
            <a:ext cx="7010400" cy="4292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 dirty="0">
              <a:solidFill>
                <a:srgbClr val="FFFFFF"/>
              </a:solidFill>
            </a:endParaRPr>
          </a:p>
        </p:txBody>
      </p:sp>
      <p:sp>
        <p:nvSpPr>
          <p:cNvPr id="66566" name="TextBox 7"/>
          <p:cNvSpPr txBox="1">
            <a:spLocks noChangeArrowheads="1"/>
          </p:cNvSpPr>
          <p:nvPr/>
        </p:nvSpPr>
        <p:spPr bwMode="auto">
          <a:xfrm>
            <a:off x="4171950" y="4387850"/>
            <a:ext cx="1150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Definitive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“must satisfy</a:t>
            </a:r>
            <a:r>
              <a:rPr lang="en-US" altLang="en-US" sz="2400" b="1" baseline="-25000">
                <a:solidFill>
                  <a:srgbClr val="7C6A55"/>
                </a:solidFill>
                <a:ea typeface="Geneva"/>
                <a:cs typeface="Geneva"/>
              </a:rPr>
              <a:t>”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b="1" baseline="-25000">
                <a:solidFill>
                  <a:srgbClr val="7C6A55"/>
                </a:solidFill>
                <a:ea typeface="Geneva"/>
                <a:cs typeface="Geneva"/>
              </a:rPr>
              <a:t>3 of 3</a:t>
            </a:r>
          </a:p>
        </p:txBody>
      </p:sp>
      <p:sp>
        <p:nvSpPr>
          <p:cNvPr id="66567" name="TextBox 8"/>
          <p:cNvSpPr txBox="1">
            <a:spLocks noChangeArrowheads="1"/>
          </p:cNvSpPr>
          <p:nvPr/>
        </p:nvSpPr>
        <p:spPr bwMode="auto">
          <a:xfrm>
            <a:off x="4132263" y="5253038"/>
            <a:ext cx="1236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Expectant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“should satisfy”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2 of 3</a:t>
            </a:r>
          </a:p>
        </p:txBody>
      </p:sp>
      <p:sp>
        <p:nvSpPr>
          <p:cNvPr id="66568" name="TextBox 9"/>
          <p:cNvSpPr txBox="1">
            <a:spLocks noChangeArrowheads="1"/>
          </p:cNvSpPr>
          <p:nvPr/>
        </p:nvSpPr>
        <p:spPr bwMode="auto">
          <a:xfrm>
            <a:off x="4173538" y="5867400"/>
            <a:ext cx="1155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Latent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“could satisfy”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b="1" baseline="-25000">
                <a:solidFill>
                  <a:srgbClr val="7C6A55"/>
                </a:solidFill>
                <a:ea typeface="Geneva"/>
                <a:cs typeface="Geneva"/>
              </a:rPr>
              <a:t>1 of 3</a:t>
            </a:r>
          </a:p>
        </p:txBody>
      </p:sp>
      <p:sp>
        <p:nvSpPr>
          <p:cNvPr id="66569" name="TextBox 10"/>
          <p:cNvSpPr txBox="1">
            <a:spLocks noChangeArrowheads="1"/>
          </p:cNvSpPr>
          <p:nvPr/>
        </p:nvSpPr>
        <p:spPr bwMode="auto">
          <a:xfrm>
            <a:off x="4562475" y="4052888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1</a:t>
            </a:r>
          </a:p>
        </p:txBody>
      </p:sp>
      <p:sp>
        <p:nvSpPr>
          <p:cNvPr id="66570" name="TextBox 11"/>
          <p:cNvSpPr txBox="1">
            <a:spLocks noChangeArrowheads="1"/>
          </p:cNvSpPr>
          <p:nvPr/>
        </p:nvSpPr>
        <p:spPr bwMode="auto">
          <a:xfrm>
            <a:off x="5511800" y="380047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2</a:t>
            </a:r>
          </a:p>
        </p:txBody>
      </p:sp>
      <p:sp>
        <p:nvSpPr>
          <p:cNvPr id="66571" name="TextBox 12"/>
          <p:cNvSpPr txBox="1">
            <a:spLocks noChangeArrowheads="1"/>
          </p:cNvSpPr>
          <p:nvPr/>
        </p:nvSpPr>
        <p:spPr bwMode="auto">
          <a:xfrm>
            <a:off x="3124200" y="418306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3</a:t>
            </a:r>
          </a:p>
        </p:txBody>
      </p:sp>
      <p:sp>
        <p:nvSpPr>
          <p:cNvPr id="66572" name="TextBox 13"/>
          <p:cNvSpPr txBox="1">
            <a:spLocks noChangeArrowheads="1"/>
          </p:cNvSpPr>
          <p:nvPr/>
        </p:nvSpPr>
        <p:spPr bwMode="auto">
          <a:xfrm>
            <a:off x="7162800" y="380047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4</a:t>
            </a:r>
          </a:p>
        </p:txBody>
      </p:sp>
      <p:sp>
        <p:nvSpPr>
          <p:cNvPr id="66573" name="TextBox 14"/>
          <p:cNvSpPr txBox="1">
            <a:spLocks noChangeArrowheads="1"/>
          </p:cNvSpPr>
          <p:nvPr/>
        </p:nvSpPr>
        <p:spPr bwMode="auto">
          <a:xfrm>
            <a:off x="1752600" y="4951413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5</a:t>
            </a:r>
          </a:p>
        </p:txBody>
      </p:sp>
      <p:sp>
        <p:nvSpPr>
          <p:cNvPr id="66574" name="TextBox 15"/>
          <p:cNvSpPr txBox="1">
            <a:spLocks noChangeArrowheads="1"/>
          </p:cNvSpPr>
          <p:nvPr/>
        </p:nvSpPr>
        <p:spPr bwMode="auto">
          <a:xfrm>
            <a:off x="6807200" y="538956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6</a:t>
            </a:r>
          </a:p>
        </p:txBody>
      </p:sp>
      <p:sp>
        <p:nvSpPr>
          <p:cNvPr id="6657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FA67C20-028B-4D6C-808B-91576C478C14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11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grpSp>
        <p:nvGrpSpPr>
          <p:cNvPr id="66576" name="Group 15"/>
          <p:cNvGrpSpPr>
            <a:grpSpLocks/>
          </p:cNvGrpSpPr>
          <p:nvPr/>
        </p:nvGrpSpPr>
        <p:grpSpPr bwMode="auto">
          <a:xfrm>
            <a:off x="7104063" y="1679575"/>
            <a:ext cx="1873250" cy="1009650"/>
            <a:chOff x="6941268" y="548680"/>
            <a:chExt cx="1872208" cy="1008112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/>
            </a:prstGeom>
            <a:solidFill>
              <a:srgbClr val="FFFFFF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r>
                <a:rPr lang="en-CA" sz="2000" b="1" kern="0" dirty="0">
                  <a:solidFill>
                    <a:srgbClr val="0070C0"/>
                  </a:solidFill>
                  <a:latin typeface="+mn-lt"/>
                  <a:ea typeface="+mn-ea"/>
                  <a:cs typeface="+mn-cs"/>
                </a:rPr>
                <a:t>Exercise:</a:t>
              </a:r>
            </a:p>
            <a:p>
              <a:pPr eaLnBrk="0" hangingPunct="0">
                <a:defRPr/>
              </a:pPr>
              <a:r>
                <a:rPr lang="en-CA" sz="2000" b="1" kern="0" dirty="0">
                  <a:solidFill>
                    <a:srgbClr val="0070C0"/>
                  </a:solidFill>
                  <a:latin typeface="+mn-lt"/>
                  <a:ea typeface="+mn-ea"/>
                  <a:cs typeface="+mn-cs"/>
                </a:rPr>
                <a:t>Live </a:t>
              </a:r>
            </a:p>
            <a:p>
              <a:pPr eaLnBrk="0" hangingPunct="0">
                <a:defRPr/>
              </a:pPr>
              <a:r>
                <a:rPr lang="en-CA" sz="2000" b="1" kern="0" dirty="0">
                  <a:solidFill>
                    <a:srgbClr val="0070C0"/>
                  </a:solidFill>
                  <a:latin typeface="+mn-lt"/>
                  <a:ea typeface="+mn-ea"/>
                  <a:cs typeface="+mn-cs"/>
                </a:rPr>
                <a:t>Process</a:t>
              </a:r>
              <a:endParaRPr lang="en-US" sz="2000" b="1" kern="0" dirty="0">
                <a:solidFill>
                  <a:srgbClr val="0070C0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657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451" y="4046504"/>
            <a:ext cx="1116901" cy="63266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80" y="4126672"/>
            <a:ext cx="1116901" cy="63266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40" y="4068824"/>
            <a:ext cx="1116901" cy="63266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52" y="4046903"/>
            <a:ext cx="1116901" cy="63266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71" y="3237378"/>
            <a:ext cx="1116901" cy="63266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47" y="2540680"/>
            <a:ext cx="1116901" cy="632660"/>
          </a:xfrm>
          <a:prstGeom prst="rect">
            <a:avLst/>
          </a:prstGeom>
        </p:spPr>
      </p:pic>
      <p:sp>
        <p:nvSpPr>
          <p:cNvPr id="6759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88138" y="6251575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1AB21DE-6FD1-4C87-BD14-0C31D489B6BD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12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57200" y="1144588"/>
            <a:ext cx="8077200" cy="5181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r>
              <a:rPr lang="en-CA" sz="3200" b="1" baseline="-25000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HR :</a:t>
            </a:r>
            <a:r>
              <a:rPr lang="en-CA" sz="3200" b="1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   </a:t>
            </a:r>
            <a:r>
              <a:rPr lang="en-CA" sz="3200" b="1" baseline="-25000" dirty="0" err="1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oUTPUT</a:t>
            </a:r>
            <a:r>
              <a:rPr lang="en-CA" sz="3200" b="1" baseline="-25000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:</a:t>
            </a:r>
            <a:r>
              <a:rPr lang="en-CA" sz="3200" b="1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  </a:t>
            </a:r>
            <a:r>
              <a:rPr lang="en-CA" sz="3200" b="1" baseline="-25000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A staffed PM-05 position</a:t>
            </a:r>
            <a:r>
              <a:rPr lang="en-CA" sz="3200" b="1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 </a:t>
            </a:r>
            <a:endParaRPr lang="en-CA" sz="3200" b="1" baseline="-25000" dirty="0">
              <a:solidFill>
                <a:srgbClr val="FF0000"/>
              </a:solidFill>
              <a:latin typeface="Bradley Hand ITC" pitchFamily="66" charset="0"/>
              <a:ea typeface="Geneva" pitchFamily="-96" charset="-128"/>
              <a:cs typeface="+mn-cs"/>
            </a:endParaRPr>
          </a:p>
          <a:p>
            <a:pPr eaLnBrk="0" hangingPunct="0">
              <a:defRPr/>
            </a:pPr>
            <a:r>
              <a:rPr lang="en-CA" sz="2400" b="1" baseline="-25000" dirty="0">
                <a:solidFill>
                  <a:srgbClr val="7C6A55"/>
                </a:solidFill>
                <a:latin typeface="+mn-lt"/>
                <a:ea typeface="Geneva" pitchFamily="-96" charset="-128"/>
                <a:cs typeface="+mn-cs"/>
              </a:rPr>
              <a:t> </a:t>
            </a:r>
            <a:r>
              <a:rPr lang="en-CA" sz="3200" b="1" baseline="-25000" dirty="0">
                <a:solidFill>
                  <a:srgbClr val="00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Stakeholder Name   	</a:t>
            </a:r>
            <a:r>
              <a:rPr lang="en-CA" sz="2400" b="1" baseline="-25000" dirty="0">
                <a:solidFill>
                  <a:srgbClr val="7C6A55"/>
                </a:solidFill>
                <a:latin typeface="+mn-lt"/>
                <a:ea typeface="Geneva" pitchFamily="-96" charset="-128"/>
                <a:cs typeface="+mn-cs"/>
              </a:rPr>
              <a:t>	</a:t>
            </a:r>
          </a:p>
        </p:txBody>
      </p:sp>
      <p:sp>
        <p:nvSpPr>
          <p:cNvPr id="67594" name="TextBox 7"/>
          <p:cNvSpPr txBox="1">
            <a:spLocks noChangeArrowheads="1"/>
          </p:cNvSpPr>
          <p:nvPr/>
        </p:nvSpPr>
        <p:spPr bwMode="auto">
          <a:xfrm>
            <a:off x="3776663" y="1677988"/>
            <a:ext cx="45466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800" b="1" baseline="-25000">
                <a:solidFill>
                  <a:srgbClr val="000000"/>
                </a:solidFill>
                <a:latin typeface="Bradley Hand ITC" pitchFamily="66" charset="0"/>
                <a:ea typeface="Geneva"/>
                <a:cs typeface="Geneva"/>
              </a:rPr>
              <a:t>How they want product/service delivered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43" y="2588066"/>
            <a:ext cx="1116901" cy="632660"/>
          </a:xfrm>
          <a:prstGeom prst="rect">
            <a:avLst/>
          </a:prstGeom>
        </p:spPr>
      </p:pic>
      <p:cxnSp>
        <p:nvCxnSpPr>
          <p:cNvPr id="67596" name="Straight Arrow Connector 44"/>
          <p:cNvCxnSpPr>
            <a:cxnSpLocks noChangeShapeType="1"/>
          </p:cNvCxnSpPr>
          <p:nvPr/>
        </p:nvCxnSpPr>
        <p:spPr bwMode="auto">
          <a:xfrm>
            <a:off x="2743200" y="2889250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597" name="Straight Arrow Connector 45"/>
          <p:cNvCxnSpPr>
            <a:cxnSpLocks noChangeShapeType="1"/>
          </p:cNvCxnSpPr>
          <p:nvPr/>
        </p:nvCxnSpPr>
        <p:spPr bwMode="auto">
          <a:xfrm>
            <a:off x="2743200" y="3516313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598" name="Straight Arrow Connector 46"/>
          <p:cNvCxnSpPr>
            <a:cxnSpLocks noChangeShapeType="1"/>
          </p:cNvCxnSpPr>
          <p:nvPr/>
        </p:nvCxnSpPr>
        <p:spPr bwMode="auto">
          <a:xfrm>
            <a:off x="2743200" y="4211638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599" name="TextBox 61"/>
          <p:cNvSpPr txBox="1">
            <a:spLocks noChangeArrowheads="1"/>
          </p:cNvSpPr>
          <p:nvPr/>
        </p:nvSpPr>
        <p:spPr bwMode="auto">
          <a:xfrm>
            <a:off x="1295400" y="3917950"/>
            <a:ext cx="2619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  </a:t>
            </a:r>
          </a:p>
        </p:txBody>
      </p:sp>
      <p:sp>
        <p:nvSpPr>
          <p:cNvPr id="67600" name="TextBox 71"/>
          <p:cNvSpPr txBox="1">
            <a:spLocks noChangeArrowheads="1"/>
          </p:cNvSpPr>
          <p:nvPr/>
        </p:nvSpPr>
        <p:spPr bwMode="auto">
          <a:xfrm>
            <a:off x="4137025" y="2662238"/>
            <a:ext cx="1044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Job filled in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 &lt;4 months</a:t>
            </a:r>
            <a:endParaRPr lang="en-CA" altLang="en-US" sz="12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293523"/>
            <a:ext cx="1116901" cy="63266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453" y="3273718"/>
            <a:ext cx="1116901" cy="63266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53" y="2554687"/>
            <a:ext cx="1116901" cy="63266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9" y="2540680"/>
            <a:ext cx="1116901" cy="632660"/>
          </a:xfrm>
          <a:prstGeom prst="rect">
            <a:avLst/>
          </a:prstGeom>
        </p:spPr>
      </p:pic>
      <p:sp>
        <p:nvSpPr>
          <p:cNvPr id="67605" name="TextBox 60"/>
          <p:cNvSpPr txBox="1">
            <a:spLocks noChangeArrowheads="1"/>
          </p:cNvSpPr>
          <p:nvPr/>
        </p:nvSpPr>
        <p:spPr bwMode="auto">
          <a:xfrm>
            <a:off x="1393825" y="2670175"/>
            <a:ext cx="11160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ea typeface="Geneva"/>
                <a:cs typeface="Geneva"/>
              </a:rPr>
              <a:t>End User –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000" b="1">
                <a:solidFill>
                  <a:srgbClr val="000000"/>
                </a:solidFill>
                <a:ea typeface="Geneva"/>
                <a:cs typeface="Geneva"/>
              </a:rPr>
              <a:t>Hiring Manager</a:t>
            </a:r>
            <a:endParaRPr lang="en-CA" altLang="en-US" sz="10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339" y="3286003"/>
            <a:ext cx="1116901" cy="632660"/>
          </a:xfrm>
          <a:prstGeom prst="rect">
            <a:avLst/>
          </a:prstGeom>
        </p:spPr>
      </p:pic>
      <p:sp>
        <p:nvSpPr>
          <p:cNvPr id="67607" name="TextBox 52"/>
          <p:cNvSpPr txBox="1">
            <a:spLocks noChangeArrowheads="1"/>
          </p:cNvSpPr>
          <p:nvPr/>
        </p:nvSpPr>
        <p:spPr bwMode="auto">
          <a:xfrm>
            <a:off x="5441950" y="2554288"/>
            <a:ext cx="1135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Takes &lt;8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hours of mgr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 time</a:t>
            </a:r>
          </a:p>
        </p:txBody>
      </p:sp>
      <p:sp>
        <p:nvSpPr>
          <p:cNvPr id="67608" name="TextBox 51"/>
          <p:cNvSpPr txBox="1">
            <a:spLocks noChangeArrowheads="1"/>
          </p:cNvSpPr>
          <p:nvPr/>
        </p:nvSpPr>
        <p:spPr bwMode="auto">
          <a:xfrm>
            <a:off x="1455738" y="3379788"/>
            <a:ext cx="1106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Treasury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Board</a:t>
            </a:r>
            <a:endParaRPr lang="en-CA" altLang="en-US" sz="12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67609" name="TextBox 81"/>
          <p:cNvSpPr txBox="1">
            <a:spLocks noChangeArrowheads="1"/>
          </p:cNvSpPr>
          <p:nvPr/>
        </p:nvSpPr>
        <p:spPr bwMode="auto">
          <a:xfrm>
            <a:off x="5410200" y="3276600"/>
            <a:ext cx="1104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Must use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assessment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200" b="1">
                <a:solidFill>
                  <a:srgbClr val="000000"/>
                </a:solidFill>
                <a:ea typeface="Geneva"/>
                <a:cs typeface="Geneva"/>
              </a:rPr>
              <a:t>board</a:t>
            </a:r>
            <a:endParaRPr lang="en-CA" altLang="en-US" sz="12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038600" y="3276600"/>
            <a:ext cx="1163638" cy="577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CA" sz="1050" b="1" dirty="0">
                <a:solidFill>
                  <a:srgbClr val="000000"/>
                </a:solidFill>
                <a:latin typeface="+mn-lt"/>
                <a:ea typeface="Geneva" pitchFamily="-96" charset="-128"/>
                <a:cs typeface="+mn-cs"/>
              </a:rPr>
              <a:t>Documentation</a:t>
            </a:r>
          </a:p>
          <a:p>
            <a:pPr eaLnBrk="0" hangingPunct="0">
              <a:defRPr/>
            </a:pPr>
            <a:r>
              <a:rPr lang="en-CA" sz="1050" b="1" dirty="0">
                <a:solidFill>
                  <a:srgbClr val="000000"/>
                </a:solidFill>
                <a:latin typeface="+mn-lt"/>
                <a:ea typeface="Geneva" pitchFamily="-96" charset="-128"/>
                <a:cs typeface="+mn-cs"/>
              </a:rPr>
              <a:t>meets CHRBP </a:t>
            </a:r>
          </a:p>
          <a:p>
            <a:pPr eaLnBrk="0" hangingPunct="0">
              <a:defRPr/>
            </a:pPr>
            <a:r>
              <a:rPr lang="en-CA" sz="1050" b="1" dirty="0">
                <a:solidFill>
                  <a:srgbClr val="000000"/>
                </a:solidFill>
                <a:latin typeface="+mn-lt"/>
                <a:ea typeface="Geneva" pitchFamily="-96" charset="-128"/>
                <a:cs typeface="+mn-cs"/>
              </a:rPr>
              <a:t>standard</a:t>
            </a:r>
            <a:endParaRPr lang="en-CA" sz="1050" b="1" baseline="-25000" dirty="0">
              <a:solidFill>
                <a:srgbClr val="000000"/>
              </a:solidFill>
              <a:latin typeface="+mn-lt"/>
              <a:ea typeface="Geneva" pitchFamily="-96" charset="-128"/>
              <a:cs typeface="+mn-cs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39" y="3992027"/>
            <a:ext cx="1116901" cy="632660"/>
          </a:xfrm>
          <a:prstGeom prst="rect">
            <a:avLst/>
          </a:prstGeom>
        </p:spPr>
      </p:pic>
      <p:sp>
        <p:nvSpPr>
          <p:cNvPr id="67612" name="TextBox 4"/>
          <p:cNvSpPr txBox="1">
            <a:spLocks noChangeArrowheads="1"/>
          </p:cNvSpPr>
          <p:nvPr/>
        </p:nvSpPr>
        <p:spPr bwMode="auto">
          <a:xfrm>
            <a:off x="1471613" y="4102100"/>
            <a:ext cx="17145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 baseline="-25000">
                <a:solidFill>
                  <a:srgbClr val="000000"/>
                </a:solidFill>
                <a:ea typeface="Geneva"/>
                <a:cs typeface="Geneva"/>
              </a:rPr>
              <a:t>End-User-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 baseline="-25000">
                <a:solidFill>
                  <a:srgbClr val="000000"/>
                </a:solidFill>
                <a:ea typeface="Geneva"/>
                <a:cs typeface="Geneva"/>
              </a:rPr>
              <a:t>Applicant</a:t>
            </a:r>
            <a:endParaRPr lang="en-US" altLang="en-US" sz="24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730" y="4068824"/>
            <a:ext cx="1116901" cy="63266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42" y="4046903"/>
            <a:ext cx="1116901" cy="632660"/>
          </a:xfrm>
          <a:prstGeom prst="rect">
            <a:avLst/>
          </a:prstGeom>
        </p:spPr>
      </p:pic>
      <p:sp>
        <p:nvSpPr>
          <p:cNvPr id="67615" name="TextBox 8"/>
          <p:cNvSpPr txBox="1">
            <a:spLocks noChangeArrowheads="1"/>
          </p:cNvSpPr>
          <p:nvPr/>
        </p:nvSpPr>
        <p:spPr bwMode="auto">
          <a:xfrm>
            <a:off x="4148138" y="4114800"/>
            <a:ext cx="101441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Job filled in &lt;4 months</a:t>
            </a:r>
            <a:endParaRPr lang="en-US" altLang="en-US" sz="16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67616" name="TextBox 9"/>
          <p:cNvSpPr txBox="1">
            <a:spLocks noChangeArrowheads="1"/>
          </p:cNvSpPr>
          <p:nvPr/>
        </p:nvSpPr>
        <p:spPr bwMode="auto">
          <a:xfrm>
            <a:off x="5508625" y="4165600"/>
            <a:ext cx="10826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aseline="-25000">
                <a:solidFill>
                  <a:srgbClr val="000000"/>
                </a:solidFill>
                <a:ea typeface="Geneva"/>
                <a:cs typeface="Geneva"/>
              </a:rPr>
              <a:t>Qualifications assessed fairly</a:t>
            </a:r>
            <a:endParaRPr lang="en-US" altLang="en-US" sz="1600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75" y="2540680"/>
            <a:ext cx="1116901" cy="632660"/>
          </a:xfrm>
          <a:prstGeom prst="rect">
            <a:avLst/>
          </a:prstGeom>
        </p:spPr>
      </p:pic>
      <p:sp>
        <p:nvSpPr>
          <p:cNvPr id="67618" name="TextBox 10"/>
          <p:cNvSpPr txBox="1">
            <a:spLocks noChangeArrowheads="1"/>
          </p:cNvSpPr>
          <p:nvPr/>
        </p:nvSpPr>
        <p:spPr bwMode="auto">
          <a:xfrm>
            <a:off x="6781800" y="2514600"/>
            <a:ext cx="11160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Winning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applicant is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top performer 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331" y="4059170"/>
            <a:ext cx="1116901" cy="632660"/>
          </a:xfrm>
          <a:prstGeom prst="rect">
            <a:avLst/>
          </a:prstGeom>
        </p:spPr>
      </p:pic>
      <p:sp>
        <p:nvSpPr>
          <p:cNvPr id="67620" name="TextBox 11"/>
          <p:cNvSpPr txBox="1">
            <a:spLocks noChangeArrowheads="1"/>
          </p:cNvSpPr>
          <p:nvPr/>
        </p:nvSpPr>
        <p:spPr bwMode="auto">
          <a:xfrm>
            <a:off x="6804025" y="4040188"/>
            <a:ext cx="9906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 baseline="-25000">
                <a:solidFill>
                  <a:srgbClr val="000000"/>
                </a:solidFill>
                <a:ea typeface="Geneva"/>
                <a:cs typeface="Geneva"/>
              </a:rPr>
              <a:t>Interview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 baseline="-25000">
                <a:solidFill>
                  <a:srgbClr val="000000"/>
                </a:solidFill>
                <a:ea typeface="Geneva"/>
                <a:cs typeface="Geneva"/>
              </a:rPr>
              <a:t>questions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 baseline="-25000">
                <a:solidFill>
                  <a:srgbClr val="000000"/>
                </a:solidFill>
                <a:ea typeface="Geneva"/>
                <a:cs typeface="Geneva"/>
              </a:rPr>
              <a:t>clear, directly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 baseline="-25000">
                <a:solidFill>
                  <a:srgbClr val="000000"/>
                </a:solidFill>
                <a:ea typeface="Geneva"/>
                <a:cs typeface="Geneva"/>
              </a:rPr>
              <a:t>related to job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400" b="1" baseline="-25000">
                <a:solidFill>
                  <a:srgbClr val="000000"/>
                </a:solidFill>
                <a:ea typeface="Geneva"/>
                <a:cs typeface="Geneva"/>
              </a:rPr>
              <a:t>,</a:t>
            </a:r>
            <a:endParaRPr lang="en-US" altLang="en-US" sz="14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699" y="3286003"/>
            <a:ext cx="1116901" cy="632660"/>
          </a:xfrm>
          <a:prstGeom prst="rect">
            <a:avLst/>
          </a:prstGeom>
        </p:spPr>
      </p:pic>
      <p:sp>
        <p:nvSpPr>
          <p:cNvPr id="67622" name="TextBox 12"/>
          <p:cNvSpPr txBox="1">
            <a:spLocks noChangeArrowheads="1"/>
          </p:cNvSpPr>
          <p:nvPr/>
        </p:nvSpPr>
        <p:spPr bwMode="auto">
          <a:xfrm>
            <a:off x="6705600" y="3302000"/>
            <a:ext cx="1238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Includes review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of “Priority”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  <a:cs typeface="Geneva"/>
              </a:rPr>
              <a:t>candidates</a:t>
            </a:r>
            <a:endParaRPr lang="en-US" altLang="en-US" sz="1600" b="1" baseline="-2500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67623" name="TextBox 13"/>
          <p:cNvSpPr txBox="1">
            <a:spLocks noChangeArrowheads="1"/>
          </p:cNvSpPr>
          <p:nvPr/>
        </p:nvSpPr>
        <p:spPr bwMode="auto">
          <a:xfrm>
            <a:off x="533400" y="5262563"/>
            <a:ext cx="7467600" cy="83026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400">
                <a:solidFill>
                  <a:srgbClr val="FFFFFF"/>
                </a:solidFill>
                <a:ea typeface="Geneva"/>
                <a:cs typeface="Geneva"/>
              </a:rPr>
              <a:t>Identify who are the stakeholders for the process that you most frequently work in.  What are their needs?</a:t>
            </a:r>
            <a:endParaRPr lang="en-US" altLang="en-US" sz="2400" baseline="-25000">
              <a:solidFill>
                <a:srgbClr val="FFFFFF"/>
              </a:solidFill>
              <a:ea typeface="Geneva"/>
              <a:cs typeface="Geneva"/>
            </a:endParaRPr>
          </a:p>
        </p:txBody>
      </p:sp>
      <p:sp>
        <p:nvSpPr>
          <p:cNvPr id="67624" name="Explosion 1 14"/>
          <p:cNvSpPr>
            <a:spLocks noChangeArrowheads="1"/>
          </p:cNvSpPr>
          <p:nvPr/>
        </p:nvSpPr>
        <p:spPr bwMode="auto">
          <a:xfrm rot="2146945">
            <a:off x="6929438" y="1009650"/>
            <a:ext cx="2349500" cy="1066800"/>
          </a:xfrm>
          <a:prstGeom prst="irregularSeal1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>
                <a:solidFill>
                  <a:srgbClr val="000000"/>
                </a:solidFill>
                <a:latin typeface="Arial Black" pitchFamily="34" charset="0"/>
                <a:ea typeface="Geneva"/>
                <a:cs typeface="Geneva"/>
              </a:rPr>
              <a:t>EXAMPLE</a:t>
            </a:r>
            <a:endParaRPr lang="en-US" altLang="en-US" sz="1600" b="1">
              <a:solidFill>
                <a:srgbClr val="000000"/>
              </a:solidFill>
              <a:latin typeface="Arial Black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Define Value for our Live Process</a:t>
            </a:r>
            <a:endParaRPr lang="en-US" altLang="en-US" smtClean="0"/>
          </a:p>
        </p:txBody>
      </p:sp>
      <p:grpSp>
        <p:nvGrpSpPr>
          <p:cNvPr id="68611" name="Group 3"/>
          <p:cNvGrpSpPr>
            <a:grpSpLocks/>
          </p:cNvGrpSpPr>
          <p:nvPr/>
        </p:nvGrpSpPr>
        <p:grpSpPr bwMode="auto">
          <a:xfrm>
            <a:off x="6756400" y="3884613"/>
            <a:ext cx="1871663" cy="1008062"/>
            <a:chOff x="6941268" y="548680"/>
            <a:chExt cx="1872208" cy="1008112"/>
          </a:xfrm>
        </p:grpSpPr>
        <p:sp>
          <p:nvSpPr>
            <p:cNvPr id="68613" name="Rounded Rectangle 4"/>
            <p:cNvSpPr>
              <a:spLocks noChangeArrowheads="1"/>
            </p:cNvSpPr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Exercise: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Live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Process</a:t>
              </a:r>
              <a:endParaRPr lang="en-US" altLang="en-US" sz="2000" b="1">
                <a:solidFill>
                  <a:srgbClr val="0070C0"/>
                </a:solidFill>
              </a:endParaRPr>
            </a:p>
          </p:txBody>
        </p:sp>
        <p:pic>
          <p:nvPicPr>
            <p:cNvPr id="686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27813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Value Added assessment</a:t>
            </a:r>
            <a:endParaRPr lang="en-CA" dirty="0">
              <a:ea typeface="+mj-ea"/>
            </a:endParaRPr>
          </a:p>
        </p:txBody>
      </p:sp>
      <p:sp>
        <p:nvSpPr>
          <p:cNvPr id="6963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Not all steps are create equal</a:t>
            </a: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296932CA-D100-4BF4-8F4C-D245C9DAB981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47800"/>
            <a:ext cx="7391400" cy="1143000"/>
          </a:xfrm>
        </p:spPr>
        <p:txBody>
          <a:bodyPr/>
          <a:lstStyle/>
          <a:p>
            <a:r>
              <a:rPr lang="en-CA" altLang="en-US" smtClean="0"/>
              <a:t>Definitions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229600" cy="39624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CA" sz="2400" dirty="0" smtClean="0">
                <a:solidFill>
                  <a:srgbClr val="0B0201"/>
                </a:solidFill>
                <a:ea typeface="+mn-ea"/>
              </a:rPr>
              <a:t>Value-Added (VA):</a:t>
            </a:r>
          </a:p>
          <a:p>
            <a:pPr lvl="1">
              <a:defRPr/>
            </a:pPr>
            <a:r>
              <a:rPr lang="en-CA" sz="2000" dirty="0" smtClean="0">
                <a:solidFill>
                  <a:srgbClr val="0B0201"/>
                </a:solidFill>
                <a:ea typeface="+mn-ea"/>
              </a:rPr>
              <a:t>A process step that the Client would be willing to pay for if they knew about it</a:t>
            </a:r>
          </a:p>
          <a:p>
            <a:pPr lvl="1">
              <a:defRPr/>
            </a:pPr>
            <a:r>
              <a:rPr lang="en-CA" sz="2000" dirty="0" smtClean="0">
                <a:solidFill>
                  <a:srgbClr val="0B0201"/>
                </a:solidFill>
                <a:ea typeface="+mn-ea"/>
              </a:rPr>
              <a:t>Done correctly the first time</a:t>
            </a:r>
          </a:p>
          <a:p>
            <a:pPr>
              <a:defRPr/>
            </a:pPr>
            <a:endParaRPr lang="en-CA" sz="2400" dirty="0" smtClean="0">
              <a:solidFill>
                <a:srgbClr val="0B0201"/>
              </a:solidFill>
              <a:ea typeface="+mn-ea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CA" sz="2400" dirty="0" smtClean="0">
                <a:solidFill>
                  <a:srgbClr val="0B0201"/>
                </a:solidFill>
                <a:ea typeface="+mn-ea"/>
              </a:rPr>
              <a:t>Non-Value Added (</a:t>
            </a:r>
            <a:r>
              <a:rPr lang="en-CA" sz="2400" dirty="0" err="1" smtClean="0">
                <a:solidFill>
                  <a:srgbClr val="0B0201"/>
                </a:solidFill>
                <a:ea typeface="+mn-ea"/>
              </a:rPr>
              <a:t>NVA</a:t>
            </a:r>
            <a:r>
              <a:rPr lang="en-CA" sz="2400" dirty="0" smtClean="0">
                <a:solidFill>
                  <a:srgbClr val="0B0201"/>
                </a:solidFill>
                <a:ea typeface="+mn-ea"/>
              </a:rPr>
              <a:t>):</a:t>
            </a:r>
            <a:endParaRPr lang="en-CA" sz="2400" dirty="0">
              <a:solidFill>
                <a:srgbClr val="0B0201"/>
              </a:solidFill>
              <a:ea typeface="+mn-ea"/>
            </a:endParaRPr>
          </a:p>
          <a:p>
            <a:pPr lvl="1">
              <a:defRPr/>
            </a:pPr>
            <a:r>
              <a:rPr lang="en-CA" sz="2000" dirty="0" smtClean="0">
                <a:solidFill>
                  <a:srgbClr val="0B0201"/>
                </a:solidFill>
                <a:ea typeface="+mn-ea"/>
              </a:rPr>
              <a:t>Anything that the Client would </a:t>
            </a:r>
            <a:r>
              <a:rPr lang="en-CA" sz="2000" u="sng" dirty="0" smtClean="0">
                <a:solidFill>
                  <a:srgbClr val="0B0201"/>
                </a:solidFill>
                <a:ea typeface="+mn-ea"/>
              </a:rPr>
              <a:t>not</a:t>
            </a:r>
            <a:r>
              <a:rPr lang="en-CA" sz="2000" dirty="0" smtClean="0">
                <a:solidFill>
                  <a:srgbClr val="0B0201"/>
                </a:solidFill>
                <a:ea typeface="+mn-ea"/>
              </a:rPr>
              <a:t> be willing to pay for if they knew about it</a:t>
            </a:r>
          </a:p>
          <a:p>
            <a:pPr lvl="1">
              <a:defRPr/>
            </a:pPr>
            <a:r>
              <a:rPr lang="en-CA" sz="2000" dirty="0" smtClean="0">
                <a:solidFill>
                  <a:srgbClr val="0B0201"/>
                </a:solidFill>
                <a:ea typeface="+mn-ea"/>
              </a:rPr>
              <a:t>Anything that interrupts the forward flow of the work through the system</a:t>
            </a:r>
          </a:p>
          <a:p>
            <a:pPr marL="230187" lvl="1" indent="0">
              <a:buFont typeface="Wingdings" pitchFamily="2" charset="2"/>
              <a:buNone/>
              <a:defRPr/>
            </a:pPr>
            <a:endParaRPr lang="en-CA" sz="1800" dirty="0" smtClean="0">
              <a:ea typeface="+mn-ea"/>
            </a:endParaRPr>
          </a:p>
          <a:p>
            <a:pPr marL="230187" lvl="1" indent="0">
              <a:buFont typeface="Wingdings" pitchFamily="2" charset="2"/>
              <a:buNone/>
              <a:defRPr/>
            </a:pPr>
            <a:r>
              <a:rPr lang="en-CA" sz="1800" b="1" dirty="0" smtClean="0">
                <a:solidFill>
                  <a:schemeClr val="accent5">
                    <a:lumMod val="10000"/>
                  </a:schemeClr>
                </a:solidFill>
                <a:ea typeface="+mn-ea"/>
              </a:rPr>
              <a:t>Examples from the Department of Addition Simulation?</a:t>
            </a:r>
            <a:endParaRPr lang="en-CA" sz="1800" b="1" dirty="0">
              <a:solidFill>
                <a:schemeClr val="accent5">
                  <a:lumMod val="10000"/>
                </a:schemeClr>
              </a:solidFill>
              <a:ea typeface="+mn-ea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CA" sz="2000" dirty="0" smtClean="0">
              <a:ea typeface="+mn-ea"/>
            </a:endParaRPr>
          </a:p>
        </p:txBody>
      </p:sp>
      <p:sp>
        <p:nvSpPr>
          <p:cNvPr id="706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9EB1112-A100-4ECE-96E4-DE0533D859DA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15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457200" y="1165225"/>
            <a:ext cx="7620000" cy="561975"/>
          </a:xfrm>
        </p:spPr>
        <p:txBody>
          <a:bodyPr/>
          <a:lstStyle/>
          <a:p>
            <a:r>
              <a:rPr lang="en-US" altLang="en-US" smtClean="0"/>
              <a:t>Non-Value Added</a:t>
            </a:r>
            <a:br>
              <a:rPr lang="en-US" altLang="en-US" smtClean="0"/>
            </a:br>
            <a:r>
              <a:rPr lang="en-US" altLang="en-US" sz="2000" smtClean="0"/>
              <a:t>Two types:</a:t>
            </a:r>
            <a:endParaRPr lang="fr-CA" altLang="en-US" sz="2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0800"/>
            <a:ext cx="3068638" cy="3254375"/>
          </a:xfrm>
          <a:solidFill>
            <a:srgbClr val="00B0F0"/>
          </a:solidFill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  <a:ea typeface="+mn-ea"/>
              </a:rPr>
              <a:t>Business Value Added (</a:t>
            </a:r>
            <a:r>
              <a:rPr lang="en-US" sz="2000" b="1" dirty="0">
                <a:solidFill>
                  <a:schemeClr val="bg1"/>
                </a:solidFill>
                <a:ea typeface="+mn-ea"/>
              </a:rPr>
              <a:t>B</a:t>
            </a:r>
            <a:r>
              <a:rPr lang="en-US" sz="2000" b="1" dirty="0" smtClean="0">
                <a:solidFill>
                  <a:schemeClr val="bg1"/>
                </a:solidFill>
                <a:ea typeface="+mn-ea"/>
              </a:rPr>
              <a:t>VA):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b="1" dirty="0" smtClean="0">
              <a:solidFill>
                <a:schemeClr val="bg1"/>
              </a:solidFill>
              <a:ea typeface="+mn-ea"/>
            </a:endParaRPr>
          </a:p>
          <a:p>
            <a:pPr marL="0" lvl="2" indent="0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chemeClr val="bg1"/>
                </a:solidFill>
                <a:ea typeface="+mn-ea"/>
              </a:rPr>
              <a:t>Does not add value in eyes of end user/Client, but it is </a:t>
            </a:r>
            <a:r>
              <a:rPr lang="en-US" sz="1800" b="1" dirty="0" smtClean="0">
                <a:solidFill>
                  <a:schemeClr val="bg1"/>
                </a:solidFill>
                <a:ea typeface="+mn-ea"/>
              </a:rPr>
              <a:t>currently</a:t>
            </a:r>
            <a:r>
              <a:rPr lang="en-US" sz="1800" dirty="0" smtClean="0">
                <a:solidFill>
                  <a:schemeClr val="bg1"/>
                </a:solidFill>
                <a:ea typeface="+mn-ea"/>
              </a:rPr>
              <a:t> necessary to deliver the product or service.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solidFill>
                <a:schemeClr val="bg1"/>
              </a:solidFill>
              <a:ea typeface="+mn-ea"/>
            </a:endParaRP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ea typeface="+mn-ea"/>
            </a:endParaRPr>
          </a:p>
          <a:p>
            <a:pPr>
              <a:defRPr/>
            </a:pPr>
            <a:endParaRPr lang="fr-CA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7168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1C6CD584-327A-4CD4-A0FF-A4B6ECED2DBB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16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24400" y="2590800"/>
            <a:ext cx="3035300" cy="32543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xtLst/>
        </p:spPr>
        <p:txBody>
          <a:bodyPr/>
          <a:lstStyle>
            <a:lvl1pPr marL="266700" indent="-266700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900" indent="-277813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162050" indent="-258763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2524125" indent="-268288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81325" indent="-268288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38525" indent="-268288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95725" indent="-268288" algn="l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1C4789"/>
              </a:buClr>
              <a:buSzPct val="12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3200" b="1" baseline="-25000" dirty="0" smtClean="0">
                <a:solidFill>
                  <a:srgbClr val="FFFFFF"/>
                </a:solidFill>
              </a:rPr>
              <a:t>Pure Non-Value Added (</a:t>
            </a:r>
            <a:r>
              <a:rPr lang="en-US" sz="3200" b="1" baseline="-25000" dirty="0" err="1" smtClean="0">
                <a:solidFill>
                  <a:srgbClr val="FFFFFF"/>
                </a:solidFill>
              </a:rPr>
              <a:t>NVA</a:t>
            </a:r>
            <a:r>
              <a:rPr lang="en-US" sz="3200" b="1" baseline="-25000" dirty="0" smtClean="0">
                <a:solidFill>
                  <a:srgbClr val="FFFFFF"/>
                </a:solidFill>
              </a:rPr>
              <a:t>):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800" baseline="-25000" dirty="0">
              <a:solidFill>
                <a:srgbClr val="FFFFFF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800" baseline="-25000" dirty="0" smtClean="0">
                <a:solidFill>
                  <a:srgbClr val="FFFFFF"/>
                </a:solidFill>
              </a:rPr>
              <a:t>Does not add value in eyes of end user/Client, </a:t>
            </a:r>
            <a:r>
              <a:rPr lang="en-US" sz="2800" b="1" baseline="-25000" dirty="0" smtClean="0">
                <a:solidFill>
                  <a:srgbClr val="FFFFFF"/>
                </a:solidFill>
              </a:rPr>
              <a:t>and</a:t>
            </a:r>
            <a:r>
              <a:rPr lang="en-US" sz="2800" baseline="-25000" dirty="0" smtClean="0">
                <a:solidFill>
                  <a:srgbClr val="FFFFFF"/>
                </a:solidFill>
              </a:rPr>
              <a:t> if you stopped doing it, nothing bad would happen</a:t>
            </a:r>
          </a:p>
          <a:p>
            <a:pPr>
              <a:defRPr/>
            </a:pPr>
            <a:endParaRPr lang="fr-CA" baseline="-25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43000"/>
            <a:ext cx="73914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A" altLang="en-US" sz="2800" smtClean="0">
                <a:latin typeface="Arial Black" pitchFamily="34" charset="0"/>
              </a:rPr>
              <a:t>Eight Non-Value Added Activities / Interruptions to Flow</a:t>
            </a:r>
            <a:endParaRPr lang="en-CA" altLang="en-US" sz="2400" smtClean="0">
              <a:latin typeface="Arial Black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55650" y="2276475"/>
            <a:ext cx="3619500" cy="3276600"/>
          </a:xfrm>
        </p:spPr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D</a:t>
            </a:r>
            <a:r>
              <a:rPr lang="en-CA" altLang="en-US" sz="2400" smtClean="0"/>
              <a:t>efects / Errors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O</a:t>
            </a:r>
            <a:r>
              <a:rPr lang="en-CA" altLang="en-US" sz="2400" smtClean="0"/>
              <a:t>verproduction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W</a:t>
            </a:r>
            <a:r>
              <a:rPr lang="en-CA" altLang="en-US" sz="2400" smtClean="0"/>
              <a:t>aiting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N</a:t>
            </a:r>
            <a:r>
              <a:rPr lang="en-CA" altLang="en-US" sz="2400" smtClean="0"/>
              <a:t>ot fully utilizing people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T</a:t>
            </a:r>
            <a:r>
              <a:rPr lang="en-CA" altLang="en-US" sz="2400" smtClean="0"/>
              <a:t>ransport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I</a:t>
            </a:r>
            <a:r>
              <a:rPr lang="en-CA" altLang="en-US" sz="2400" smtClean="0"/>
              <a:t>nventory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M</a:t>
            </a:r>
            <a:r>
              <a:rPr lang="en-CA" altLang="en-US" sz="2400" smtClean="0"/>
              <a:t>otion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CA" altLang="en-US" sz="2400" b="1" smtClean="0">
                <a:solidFill>
                  <a:srgbClr val="FF3300"/>
                </a:solidFill>
              </a:rPr>
              <a:t>E</a:t>
            </a:r>
            <a:r>
              <a:rPr lang="en-CA" altLang="en-US" sz="2400" smtClean="0"/>
              <a:t>xcessive processing</a:t>
            </a:r>
          </a:p>
          <a:p>
            <a:pPr marL="571500" indent="-571500">
              <a:buFont typeface="Wingdings" pitchFamily="2" charset="2"/>
              <a:buNone/>
            </a:pPr>
            <a:endParaRPr lang="en-CA" altLang="en-US" sz="2000" smtClean="0"/>
          </a:p>
          <a:p>
            <a:pPr marL="571500" indent="-571500">
              <a:buFont typeface="Wingdings" pitchFamily="2" charset="2"/>
              <a:buNone/>
            </a:pPr>
            <a:endParaRPr lang="en-CA" altLang="en-US" sz="2000" smtClean="0"/>
          </a:p>
        </p:txBody>
      </p:sp>
      <p:sp>
        <p:nvSpPr>
          <p:cNvPr id="7270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08185489-E683-4958-B8C7-5339630A8C1F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17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  <p:grpSp>
        <p:nvGrpSpPr>
          <p:cNvPr id="72709" name="Group 5"/>
          <p:cNvGrpSpPr>
            <a:grpSpLocks/>
          </p:cNvGrpSpPr>
          <p:nvPr/>
        </p:nvGrpSpPr>
        <p:grpSpPr bwMode="auto">
          <a:xfrm>
            <a:off x="6181725" y="4868863"/>
            <a:ext cx="1871663" cy="1008062"/>
            <a:chOff x="6941268" y="548680"/>
            <a:chExt cx="1872208" cy="1008112"/>
          </a:xfrm>
        </p:grpSpPr>
        <p:sp>
          <p:nvSpPr>
            <p:cNvPr id="72710" name="Rounded Rectangle 6"/>
            <p:cNvSpPr>
              <a:spLocks noChangeArrowheads="1"/>
            </p:cNvSpPr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Exercise: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Live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Process</a:t>
              </a:r>
              <a:endParaRPr lang="en-US" altLang="en-US" sz="2000" b="1">
                <a:solidFill>
                  <a:srgbClr val="0070C0"/>
                </a:solidFill>
              </a:endParaRPr>
            </a:p>
          </p:txBody>
        </p:sp>
        <p:pic>
          <p:nvPicPr>
            <p:cNvPr id="727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Identify Each Step as VA/BVA/NVA on the Map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174D2D6-2BAB-4069-8105-84173AB6038F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18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grpSp>
        <p:nvGrpSpPr>
          <p:cNvPr id="73732" name="Group 5"/>
          <p:cNvGrpSpPr>
            <a:grpSpLocks/>
          </p:cNvGrpSpPr>
          <p:nvPr/>
        </p:nvGrpSpPr>
        <p:grpSpPr bwMode="auto">
          <a:xfrm>
            <a:off x="6181725" y="4868863"/>
            <a:ext cx="1871663" cy="1008062"/>
            <a:chOff x="6941268" y="548680"/>
            <a:chExt cx="1872208" cy="1008112"/>
          </a:xfrm>
        </p:grpSpPr>
        <p:sp>
          <p:nvSpPr>
            <p:cNvPr id="73733" name="Rounded Rectangle 6"/>
            <p:cNvSpPr>
              <a:spLocks noChangeArrowheads="1"/>
            </p:cNvSpPr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Exercise: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Live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Process</a:t>
              </a:r>
              <a:endParaRPr lang="en-US" altLang="en-US" sz="2000" b="1">
                <a:solidFill>
                  <a:srgbClr val="0070C0"/>
                </a:solidFill>
              </a:endParaRPr>
            </a:p>
          </p:txBody>
        </p:sp>
        <p:pic>
          <p:nvPicPr>
            <p:cNvPr id="7373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Interpreting Data</a:t>
            </a:r>
            <a:endParaRPr lang="en-CA" dirty="0">
              <a:ea typeface="+mj-ea"/>
            </a:endParaRPr>
          </a:p>
        </p:txBody>
      </p:sp>
      <p:sp>
        <p:nvSpPr>
          <p:cNvPr id="74755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FLOW</a:t>
            </a: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F98983AC-40CD-423A-8A73-0A2FE22C256C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19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-990600" y="1524000"/>
          <a:ext cx="10668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73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1C1AEF5-1A8A-4346-9800-D387FC089D0B}" type="slidenum">
              <a:rPr lang="en-US" altLang="en-US" sz="1000" baseline="-25000" smtClean="0">
                <a:solidFill>
                  <a:srgbClr val="000000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</a:t>
            </a:fld>
            <a:endParaRPr lang="en-US" altLang="en-US" sz="1000" baseline="-25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TAKT Time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ea typeface="+mn-ea"/>
              </a:rPr>
              <a:t>The steady “tempo” at which </a:t>
            </a:r>
            <a:r>
              <a:rPr lang="en-CA" b="1" dirty="0" smtClean="0">
                <a:ea typeface="+mn-ea"/>
              </a:rPr>
              <a:t>your process</a:t>
            </a:r>
            <a:r>
              <a:rPr lang="en-CA" dirty="0" smtClean="0">
                <a:ea typeface="+mn-ea"/>
              </a:rPr>
              <a:t> must deliver completed work to its clients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ea typeface="+mn-ea"/>
              </a:rPr>
              <a:t>“deliver one unit per X minutes”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endParaRPr lang="en-CA" sz="1800" dirty="0" smtClean="0">
              <a:ea typeface="+mn-ea"/>
            </a:endParaRPr>
          </a:p>
          <a:p>
            <a:pPr marL="1257300" lvl="2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ea typeface="+mn-ea"/>
              </a:rPr>
              <a:t>Most useful and reliable if your incoming demand volume and complexity does not vary significantly!</a:t>
            </a:r>
          </a:p>
          <a:p>
            <a:pPr eaLnBrk="1" hangingPunct="1">
              <a:defRPr/>
            </a:pPr>
            <a:endParaRPr lang="en-CA" dirty="0">
              <a:ea typeface="+mn-ea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2377ECD-5BD6-46FB-842F-D6BBBD425D64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20</a:t>
            </a:fld>
            <a:endParaRPr lang="en-US" altLang="en-US" sz="1000" smtClean="0"/>
          </a:p>
        </p:txBody>
      </p:sp>
      <p:pic>
        <p:nvPicPr>
          <p:cNvPr id="75781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300663"/>
            <a:ext cx="8890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1066800" y="534988"/>
            <a:ext cx="7391400" cy="1143000"/>
          </a:xfrm>
        </p:spPr>
        <p:txBody>
          <a:bodyPr/>
          <a:lstStyle/>
          <a:p>
            <a:pPr eaLnBrk="1" hangingPunct="1"/>
            <a:r>
              <a:rPr lang="en-CA" altLang="en-US" smtClean="0"/>
              <a:t>TAKT TIME - Formula</a:t>
            </a: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F280C5F-5BA8-498C-B0D1-B915A67ADDA5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21</a:t>
            </a:fld>
            <a:endParaRPr lang="en-US" altLang="en-US" sz="10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66800" y="16891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TAKT =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19388" y="1447800"/>
            <a:ext cx="566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Available working minutes per day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19388" y="1981200"/>
            <a:ext cx="5967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# Incoming units of demand per day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 flipV="1">
            <a:off x="2719388" y="2051050"/>
            <a:ext cx="5434012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922463" y="2836863"/>
            <a:ext cx="363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=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43200" y="2606675"/>
            <a:ext cx="56626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360 minutes per day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743200" y="3124200"/>
            <a:ext cx="5967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/>
              <a:t>20 incoming applications per day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flipV="1">
            <a:off x="2743200" y="3200400"/>
            <a:ext cx="5434013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981200" y="4079875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66700" y="3733800"/>
            <a:ext cx="16002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800" b="1" baseline="-25000">
                <a:solidFill>
                  <a:srgbClr val="FF0000"/>
                </a:solidFill>
              </a:rPr>
              <a:t>Our process must produce at a rate of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743200" y="3886200"/>
            <a:ext cx="59674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FF0000"/>
                </a:solidFill>
              </a:rPr>
              <a:t>One completed application each </a:t>
            </a:r>
            <a:r>
              <a:rPr lang="en-CA" altLang="en-US" sz="3600" b="1" u="sng" baseline="-25000">
                <a:solidFill>
                  <a:srgbClr val="FF0000"/>
                </a:solidFill>
              </a:rPr>
              <a:t>18</a:t>
            </a:r>
            <a:r>
              <a:rPr lang="en-CA" altLang="en-US" sz="3600" b="1" baseline="-25000">
                <a:solidFill>
                  <a:srgbClr val="FF0000"/>
                </a:solidFill>
              </a:rPr>
              <a:t> minutes…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778125" y="4868863"/>
            <a:ext cx="5965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FF0000"/>
                </a:solidFill>
              </a:rPr>
              <a:t>…to keep up with demand and avoid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FF0000"/>
                </a:solidFill>
              </a:rPr>
              <a:t>creating a backlog.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Bottlenecks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349500"/>
            <a:ext cx="5334000" cy="4343400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Constraints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Volume demand on a task &gt; capacity = interrupts flow.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Inventory piling up before the bottleneck step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Where were the bottlenecks in the our live process?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CA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1E511613-66FD-4A2E-8652-13F5AE100280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22</a:t>
            </a:fld>
            <a:endParaRPr lang="en-US" altLang="en-US" sz="1000" smtClean="0"/>
          </a:p>
        </p:txBody>
      </p:sp>
      <p:grpSp>
        <p:nvGrpSpPr>
          <p:cNvPr id="77829" name="Group 5"/>
          <p:cNvGrpSpPr>
            <a:grpSpLocks/>
          </p:cNvGrpSpPr>
          <p:nvPr/>
        </p:nvGrpSpPr>
        <p:grpSpPr bwMode="auto">
          <a:xfrm>
            <a:off x="6181725" y="4868863"/>
            <a:ext cx="1871663" cy="1008062"/>
            <a:chOff x="6941268" y="548680"/>
            <a:chExt cx="1872208" cy="1008112"/>
          </a:xfrm>
        </p:grpSpPr>
        <p:sp>
          <p:nvSpPr>
            <p:cNvPr id="77830" name="Rounded Rectangle 6"/>
            <p:cNvSpPr>
              <a:spLocks noChangeArrowheads="1"/>
            </p:cNvSpPr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Exercise: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Live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Process</a:t>
              </a:r>
              <a:endParaRPr lang="en-US" altLang="en-US" sz="2000" b="1">
                <a:solidFill>
                  <a:srgbClr val="0070C0"/>
                </a:solidFill>
              </a:endParaRPr>
            </a:p>
          </p:txBody>
        </p:sp>
        <p:pic>
          <p:nvPicPr>
            <p:cNvPr id="7783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1131888" y="333375"/>
            <a:ext cx="7391400" cy="1143000"/>
          </a:xfrm>
        </p:spPr>
        <p:txBody>
          <a:bodyPr/>
          <a:lstStyle/>
          <a:p>
            <a:pPr eaLnBrk="1" hangingPunct="1"/>
            <a:r>
              <a:rPr lang="en-CA" altLang="en-US" smtClean="0"/>
              <a:t>Finding Bottlenecks</a:t>
            </a:r>
          </a:p>
        </p:txBody>
      </p:sp>
      <p:graphicFrame>
        <p:nvGraphicFramePr>
          <p:cNvPr id="78851" name="Content Placeholder 4"/>
          <p:cNvGraphicFramePr>
            <a:graphicFrameLocks noGrp="1"/>
          </p:cNvGraphicFramePr>
          <p:nvPr>
            <p:ph idx="1"/>
          </p:nvPr>
        </p:nvGraphicFramePr>
        <p:xfrm>
          <a:off x="177800" y="2006600"/>
          <a:ext cx="8788400" cy="47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9" r:id="rId4" imgW="8791194" imgH="4749196" progId="Excel.Chart.8">
                  <p:embed/>
                </p:oleObj>
              </mc:Choice>
              <mc:Fallback>
                <p:oleObj r:id="rId4" imgW="8791194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2006600"/>
                        <a:ext cx="8788400" cy="474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9264B96-C75B-44E8-A29B-BFCA5CD4B72A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23</a:t>
            </a:fld>
            <a:endParaRPr lang="en-US" altLang="en-US" sz="1000" smtClean="0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417888" y="1254125"/>
            <a:ext cx="5268912" cy="1981200"/>
            <a:chOff x="3429000" y="838200"/>
            <a:chExt cx="5268310" cy="198120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8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1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78856" name="TextBox 11"/>
            <p:cNvSpPr txBox="1">
              <a:spLocks noChangeArrowheads="1"/>
            </p:cNvSpPr>
            <p:nvPr/>
          </p:nvSpPr>
          <p:spPr bwMode="auto">
            <a:xfrm>
              <a:off x="6400800" y="838200"/>
              <a:ext cx="229651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800" b="1" baseline="-25000">
                  <a:solidFill>
                    <a:srgbClr val="FF0000"/>
                  </a:solidFill>
                </a:rPr>
                <a:t>Cycle Time &gt; TAKT Time: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800" b="1" baseline="-25000">
                  <a:solidFill>
                    <a:srgbClr val="FF0000"/>
                  </a:solidFill>
                </a:rPr>
                <a:t>BOTTLENECK?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Level Loading</a:t>
            </a:r>
          </a:p>
        </p:txBody>
      </p:sp>
      <p:graphicFrame>
        <p:nvGraphicFramePr>
          <p:cNvPr id="79875" name="Content Placeholder 4"/>
          <p:cNvGraphicFramePr>
            <a:graphicFrameLocks noGrp="1"/>
          </p:cNvGraphicFramePr>
          <p:nvPr>
            <p:ph idx="1"/>
          </p:nvPr>
        </p:nvGraphicFramePr>
        <p:xfrm>
          <a:off x="177800" y="2006600"/>
          <a:ext cx="8788400" cy="47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3" r:id="rId5" imgW="8791194" imgH="4749196" progId="Excel.Chart.8">
                  <p:embed/>
                </p:oleObj>
              </mc:Choice>
              <mc:Fallback>
                <p:oleObj r:id="rId5" imgW="8791194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2006600"/>
                        <a:ext cx="8788400" cy="474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9CC96DCE-02FA-4987-A527-A6A467A55FE0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24</a:t>
            </a:fld>
            <a:endParaRPr lang="en-US" altLang="en-US" sz="1000" smtClean="0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417888" y="1254125"/>
            <a:ext cx="5268912" cy="1981200"/>
            <a:chOff x="3429000" y="838200"/>
            <a:chExt cx="5268310" cy="198120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8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1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9880" name="TextBox 11"/>
            <p:cNvSpPr txBox="1">
              <a:spLocks noChangeArrowheads="1"/>
            </p:cNvSpPr>
            <p:nvPr/>
          </p:nvSpPr>
          <p:spPr bwMode="auto">
            <a:xfrm>
              <a:off x="6400800" y="838200"/>
              <a:ext cx="2296510" cy="1241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800" b="1" baseline="-25000">
                  <a:solidFill>
                    <a:schemeClr val="tx2"/>
                  </a:solidFill>
                </a:rPr>
                <a:t>How can you re-arrange the work so that all CT’s are below TAKT Time?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Review TAKT time 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FD1899FF-8BCA-4762-949C-0DA913F5901E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25</a:t>
            </a:fld>
            <a:endParaRPr lang="en-US" altLang="en-US" sz="10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4343400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400"/>
              <a:t>Tasks whose Cycle Time exceeds TAKT time are likely process bottlenecks.  Where are these bottlenecks in our live processes?</a:t>
            </a:r>
            <a:endParaRPr lang="en-CA" altLang="en-US" sz="2400" baseline="-25000"/>
          </a:p>
        </p:txBody>
      </p:sp>
      <p:grpSp>
        <p:nvGrpSpPr>
          <p:cNvPr id="80901" name="Group 6"/>
          <p:cNvGrpSpPr>
            <a:grpSpLocks/>
          </p:cNvGrpSpPr>
          <p:nvPr/>
        </p:nvGrpSpPr>
        <p:grpSpPr bwMode="auto">
          <a:xfrm>
            <a:off x="3203575" y="2349500"/>
            <a:ext cx="1873250" cy="1008063"/>
            <a:chOff x="6941268" y="548680"/>
            <a:chExt cx="1872208" cy="1008112"/>
          </a:xfrm>
        </p:grpSpPr>
        <p:sp>
          <p:nvSpPr>
            <p:cNvPr id="80902" name="Rounded Rectangle 7"/>
            <p:cNvSpPr>
              <a:spLocks noChangeArrowheads="1"/>
            </p:cNvSpPr>
            <p:nvPr/>
          </p:nvSpPr>
          <p:spPr bwMode="auto">
            <a:xfrm>
              <a:off x="6941268" y="548680"/>
              <a:ext cx="1872208" cy="10081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Exercise: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Live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CA" altLang="en-US" sz="2000" b="1">
                  <a:solidFill>
                    <a:srgbClr val="0070C0"/>
                  </a:solidFill>
                </a:rPr>
                <a:t>Process</a:t>
              </a:r>
              <a:endParaRPr lang="en-US" altLang="en-US" sz="2000" b="1">
                <a:solidFill>
                  <a:srgbClr val="0070C0"/>
                </a:solidFill>
              </a:endParaRPr>
            </a:p>
          </p:txBody>
        </p:sp>
        <p:pic>
          <p:nvPicPr>
            <p:cNvPr id="8090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91"/>
            <a:stretch>
              <a:fillRect/>
            </a:stretch>
          </p:blipFill>
          <p:spPr bwMode="auto">
            <a:xfrm>
              <a:off x="8158515" y="788206"/>
              <a:ext cx="585788" cy="52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Batch vs one-piece flow</a:t>
            </a:r>
            <a:endParaRPr lang="en-CA" dirty="0">
              <a:ea typeface="+mj-ea"/>
            </a:endParaRPr>
          </a:p>
        </p:txBody>
      </p:sp>
      <p:sp>
        <p:nvSpPr>
          <p:cNvPr id="8192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Data Analysis</a:t>
            </a: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46FFF5F-5E64-4050-A68D-4A0F36878D0B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26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Large Batches (and inventory)</a:t>
            </a:r>
            <a:endParaRPr lang="en-US" altLang="en-US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Slow down the file</a:t>
            </a:r>
          </a:p>
          <a:p>
            <a:pPr eaLnBrk="1" hangingPunct="1"/>
            <a:r>
              <a:rPr lang="en-CA" altLang="en-US" smtClean="0"/>
              <a:t>Video on one-piece flow</a:t>
            </a:r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BC37E2-13B0-4184-915C-11A6BC42381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Assess Impact of Batches</a:t>
            </a: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2F3EB88D-EBA1-4012-AA43-A78B809738D9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28</a:t>
            </a:fld>
            <a:endParaRPr lang="en-US" altLang="en-US" sz="1000" smtClean="0"/>
          </a:p>
        </p:txBody>
      </p:sp>
      <p:sp>
        <p:nvSpPr>
          <p:cNvPr id="83972" name="Rounded Rectangle 5"/>
          <p:cNvSpPr>
            <a:spLocks noChangeArrowheads="1"/>
          </p:cNvSpPr>
          <p:nvPr/>
        </p:nvSpPr>
        <p:spPr bwMode="auto">
          <a:xfrm>
            <a:off x="3206750" y="3500438"/>
            <a:ext cx="1873250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Push Vs Pull</a:t>
            </a:r>
            <a:endParaRPr lang="en-CA" dirty="0">
              <a:ea typeface="+mj-ea"/>
            </a:endParaRPr>
          </a:p>
        </p:txBody>
      </p:sp>
      <p:sp>
        <p:nvSpPr>
          <p:cNvPr id="84995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When to produce?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2431DEF-61E0-4F27-9D77-C1B511780147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29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1478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Identifying The Three major Categories of Waste</a:t>
            </a:r>
            <a:endParaRPr lang="en-CA" dirty="0">
              <a:ea typeface="+mj-ea"/>
            </a:endParaRPr>
          </a:p>
        </p:txBody>
      </p:sp>
      <p:sp>
        <p:nvSpPr>
          <p:cNvPr id="58371" name="Text Placeholder 3"/>
          <p:cNvSpPr>
            <a:spLocks noGrp="1"/>
          </p:cNvSpPr>
          <p:nvPr>
            <p:ph type="body" idx="1"/>
          </p:nvPr>
        </p:nvSpPr>
        <p:spPr>
          <a:xfrm>
            <a:off x="722313" y="2514600"/>
            <a:ext cx="7772400" cy="1500188"/>
          </a:xfrm>
        </p:spPr>
        <p:txBody>
          <a:bodyPr/>
          <a:lstStyle/>
          <a:p>
            <a:pPr eaLnBrk="1" hangingPunct="1"/>
            <a:r>
              <a:rPr lang="en-CA" altLang="en-US" smtClean="0"/>
              <a:t>Mura, Muri and Muda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ED35975-09E7-4D3F-9897-746DF9D15B48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4"/>
          <p:cNvSpPr>
            <a:spLocks noGrp="1"/>
          </p:cNvSpPr>
          <p:nvPr>
            <p:ph type="title"/>
          </p:nvPr>
        </p:nvSpPr>
        <p:spPr>
          <a:xfrm>
            <a:off x="755650" y="260350"/>
            <a:ext cx="7391400" cy="1143000"/>
          </a:xfrm>
        </p:spPr>
        <p:txBody>
          <a:bodyPr/>
          <a:lstStyle/>
          <a:p>
            <a:pPr eaLnBrk="1" hangingPunct="1"/>
            <a:r>
              <a:rPr lang="en-CA" altLang="en-US" smtClean="0"/>
              <a:t>Push vs Pull (in Manufacturing)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0188" y="1735138"/>
            <a:ext cx="5280025" cy="3962400"/>
          </a:xfrm>
        </p:spPr>
        <p:txBody>
          <a:bodyPr/>
          <a:lstStyle/>
          <a:p>
            <a:pPr indent="0" eaLnBrk="1" hangingPunct="1"/>
            <a:r>
              <a:rPr lang="en-CA" altLang="en-US" u="sng" smtClean="0"/>
              <a:t>Push:</a:t>
            </a:r>
            <a:r>
              <a:rPr lang="en-CA" altLang="en-US" smtClean="0"/>
              <a:t>  I produce a pile of work in anticipation of customer demand.</a:t>
            </a:r>
          </a:p>
          <a:p>
            <a:pPr indent="0" eaLnBrk="1" hangingPunct="1"/>
            <a:endParaRPr lang="en-CA" altLang="en-US" smtClean="0"/>
          </a:p>
          <a:p>
            <a:pPr indent="0" eaLnBrk="1" hangingPunct="1"/>
            <a:endParaRPr lang="en-CA" altLang="en-US" smtClean="0"/>
          </a:p>
          <a:p>
            <a:pPr indent="0" eaLnBrk="1" hangingPunct="1"/>
            <a:r>
              <a:rPr lang="en-CA" altLang="en-US" u="sng" smtClean="0"/>
              <a:t>Pull:</a:t>
            </a:r>
            <a:r>
              <a:rPr lang="en-CA" altLang="en-US" smtClean="0"/>
              <a:t>  I produce a piece of work when and only when the customer orders it</a:t>
            </a: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AA7DA44-F6E5-4DFB-B79B-F1C580D76461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30</a:t>
            </a:fld>
            <a:endParaRPr lang="en-US" altLang="en-US" sz="1000" smtClean="0"/>
          </a:p>
        </p:txBody>
      </p:sp>
      <p:pic>
        <p:nvPicPr>
          <p:cNvPr id="5124" name="Picture 4" descr="http://www.weightknowmore.com/wp-content/uploads/2013/04/BUFFET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463" y="1557338"/>
            <a:ext cx="32400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i2.wp.com/www.hangthebankers.com/wp-content/uploads/2013/03/Subway1.jpg?fit=586%2C4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4049713"/>
            <a:ext cx="3128962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Push vs Pull (in Service)</a:t>
            </a:r>
          </a:p>
        </p:txBody>
      </p:sp>
      <p:sp>
        <p:nvSpPr>
          <p:cNvPr id="8704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CA" altLang="en-US" u="sng" dirty="0" smtClean="0"/>
              <a:t>Push:</a:t>
            </a:r>
            <a:r>
              <a:rPr lang="en-CA" altLang="en-US" dirty="0" smtClean="0"/>
              <a:t>  I pass a piece of work to the next step when </a:t>
            </a:r>
            <a:r>
              <a:rPr lang="en-CA" altLang="en-US" u="sng" dirty="0" smtClean="0"/>
              <a:t>I</a:t>
            </a:r>
            <a:r>
              <a:rPr lang="en-CA" altLang="en-US" dirty="0" smtClean="0"/>
              <a:t> am ready.</a:t>
            </a:r>
          </a:p>
          <a:p>
            <a:pPr indent="0" eaLnBrk="1" hangingPunct="1"/>
            <a:endParaRPr lang="en-CA" altLang="en-US" dirty="0" smtClean="0"/>
          </a:p>
          <a:p>
            <a:pPr indent="0" eaLnBrk="1" hangingPunct="1"/>
            <a:r>
              <a:rPr lang="en-CA" altLang="en-US" u="sng" dirty="0" smtClean="0"/>
              <a:t>Pull:</a:t>
            </a:r>
            <a:r>
              <a:rPr lang="en-CA" altLang="en-US" dirty="0" smtClean="0"/>
              <a:t>  The next step is available when </a:t>
            </a:r>
            <a:r>
              <a:rPr lang="en-CA" altLang="en-US" u="sng" dirty="0" smtClean="0"/>
              <a:t>the file</a:t>
            </a:r>
            <a:r>
              <a:rPr lang="en-CA" altLang="en-US" dirty="0" smtClean="0"/>
              <a:t> needs it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FEE5E8E-54E4-4C37-BC57-05A0EA4F6E39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31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87350"/>
            <a:ext cx="7993062" cy="599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067" name="Title 1"/>
          <p:cNvSpPr>
            <a:spLocks noGrp="1"/>
          </p:cNvSpPr>
          <p:nvPr>
            <p:ph type="title"/>
          </p:nvPr>
        </p:nvSpPr>
        <p:spPr>
          <a:xfrm>
            <a:off x="468313" y="387350"/>
            <a:ext cx="8005762" cy="684213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bg1"/>
                </a:solidFill>
              </a:rPr>
              <a:t>Kanban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363" y="5145088"/>
            <a:ext cx="7986712" cy="1223962"/>
          </a:xfrm>
          <a:solidFill>
            <a:schemeClr val="tx1">
              <a:lumMod val="75000"/>
            </a:schemeClr>
          </a:solidFill>
        </p:spPr>
        <p:txBody>
          <a:bodyPr/>
          <a:lstStyle/>
          <a:p>
            <a:pPr indent="0" algn="ctr" eaLnBrk="1" hangingPunct="1">
              <a:buFont typeface="Wingdings" pitchFamily="2" charset="2"/>
              <a:buNone/>
              <a:defRPr/>
            </a:pPr>
            <a:r>
              <a:rPr lang="en-CA" sz="2800" b="1" dirty="0" smtClean="0">
                <a:solidFill>
                  <a:schemeClr val="bg1"/>
                </a:solidFill>
                <a:ea typeface="+mn-ea"/>
              </a:rPr>
              <a:t>A “pull” signal to start the next piece of work</a:t>
            </a:r>
            <a:endParaRPr lang="en-CA" sz="2800" b="1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880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21BC0125-35A9-4ECC-BF38-1881F08C89A8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32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Physical Layout</a:t>
            </a:r>
            <a:endParaRPr lang="en-CA" dirty="0">
              <a:ea typeface="+mj-ea"/>
            </a:endParaRPr>
          </a:p>
        </p:txBody>
      </p:sp>
      <p:sp>
        <p:nvSpPr>
          <p:cNvPr id="89091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Communication and Flow vs Silos and Batching?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85908F1-E694-4D37-B390-FFA98CC381A1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33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Layout Considerations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altLang="en-US" sz="2600" dirty="0" smtClean="0"/>
              <a:t>What is going to be your floating inventory?</a:t>
            </a:r>
          </a:p>
          <a:p>
            <a:r>
              <a:rPr lang="en-CA" altLang="en-US" sz="2600" dirty="0" smtClean="0"/>
              <a:t>What is the journey the file will take? </a:t>
            </a:r>
          </a:p>
          <a:p>
            <a:r>
              <a:rPr lang="en-CA" altLang="en-US" sz="2600" dirty="0" smtClean="0"/>
              <a:t>How often will someone need access to: printers, photocopiers, label makers, fax, hole punch drill?</a:t>
            </a:r>
          </a:p>
          <a:p>
            <a:r>
              <a:rPr lang="en-CA" altLang="en-US" sz="2600" dirty="0" smtClean="0"/>
              <a:t>How can you set-up the space efficiently while taking these considerations into account?</a:t>
            </a:r>
          </a:p>
          <a:p>
            <a:r>
              <a:rPr lang="en-CA" altLang="en-US" sz="2600" dirty="0" smtClean="0"/>
              <a:t>What kind of behaviours are going to be influenced by layout?</a:t>
            </a:r>
          </a:p>
          <a:p>
            <a:endParaRPr lang="en-CA" alt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757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Floor Layout Example</a:t>
            </a:r>
            <a:endParaRPr lang="en-US" alt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8C860715-86AA-45B0-9656-E041F8D49CD7}" type="slidenum">
              <a:rPr lang="en-CA" altLang="en-US" smtClean="0"/>
              <a:pPr/>
              <a:t>35</a:t>
            </a:fld>
            <a:endParaRPr lang="en-CA" alt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39975" y="2492375"/>
            <a:ext cx="4535488" cy="36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9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Floor Layout Example</a:t>
            </a:r>
            <a:br>
              <a:rPr lang="en-CA" altLang="en-US" smtClean="0"/>
            </a:br>
            <a:r>
              <a:rPr lang="en-CA" altLang="en-US" smtClean="0"/>
              <a:t>(optimized)</a:t>
            </a:r>
            <a:endParaRPr lang="en-US" alt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9E11CF30-BC08-4F85-94AC-D3073B65EB81}" type="slidenum">
              <a:rPr lang="en-CA" altLang="en-US" smtClean="0"/>
              <a:pPr/>
              <a:t>36</a:t>
            </a:fld>
            <a:endParaRPr lang="en-CA" alt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25266" y="2838448"/>
            <a:ext cx="4151439" cy="336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2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What Layout Issues Did We See?</a:t>
            </a: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9D49CFE-6813-49C7-A5AC-94E0F3E237DA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37</a:t>
            </a:fld>
            <a:endParaRPr lang="en-US" altLang="en-US" sz="1000" smtClean="0"/>
          </a:p>
        </p:txBody>
      </p:sp>
      <p:sp>
        <p:nvSpPr>
          <p:cNvPr id="92164" name="Rounded Rectangle 5"/>
          <p:cNvSpPr>
            <a:spLocks noChangeArrowheads="1"/>
          </p:cNvSpPr>
          <p:nvPr/>
        </p:nvSpPr>
        <p:spPr bwMode="auto">
          <a:xfrm>
            <a:off x="3206750" y="3500438"/>
            <a:ext cx="1873250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Data Analysis</a:t>
            </a:r>
            <a:endParaRPr lang="en-CA" dirty="0">
              <a:ea typeface="+mj-ea"/>
            </a:endParaRPr>
          </a:p>
        </p:txBody>
      </p:sp>
      <p:sp>
        <p:nvSpPr>
          <p:cNvPr id="93187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Walk through of Data Sheet</a:t>
            </a: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F105CF5-33CE-4712-A826-0869A0BCCB76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38</a:t>
            </a:fld>
            <a:endParaRPr lang="en-US" alt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Analyze Data Sheet</a:t>
            </a:r>
          </a:p>
        </p:txBody>
      </p:sp>
      <p:sp>
        <p:nvSpPr>
          <p:cNvPr id="9421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5073C18-F768-4DFC-B154-8BCE0BE901CA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39</a:t>
            </a:fld>
            <a:endParaRPr lang="en-US" altLang="en-US" sz="10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8313" y="1341438"/>
          <a:ext cx="7920036" cy="5089527"/>
        </p:xfrm>
        <a:graphic>
          <a:graphicData uri="http://schemas.openxmlformats.org/drawingml/2006/table">
            <a:tbl>
              <a:tblPr/>
              <a:tblGrid>
                <a:gridCol w="1831157"/>
                <a:gridCol w="1022303"/>
                <a:gridCol w="1022303"/>
                <a:gridCol w="1033537"/>
                <a:gridCol w="1033537"/>
                <a:gridCol w="674045"/>
                <a:gridCol w="640343"/>
                <a:gridCol w="662811"/>
              </a:tblGrid>
              <a:tr h="79181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Name of  Process Task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Position 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Incoming Pieces/</a:t>
                      </a:r>
                      <a:r>
                        <a:rPr lang="en-CA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wk</a:t>
                      </a: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 (P)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Processing or Touch Time PT </a:t>
                      </a:r>
                      <a:r>
                        <a:rPr lang="en-CA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mins</a:t>
                      </a:r>
                      <a:endParaRPr lang="en-CA" sz="11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Cycle or Task-to-Task Time CT </a:t>
                      </a:r>
                      <a:r>
                        <a:rPr lang="en-CA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mins</a:t>
                      </a:r>
                      <a:endParaRPr lang="en-CA" sz="11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Total </a:t>
                      </a:r>
                      <a:r>
                        <a:rPr lang="en-CA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Inv</a:t>
                      </a:r>
                      <a:endParaRPr lang="en-CA" sz="11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C&amp;A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Batch (B)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Generate list of renewals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Analyst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E-mail list to Records  (cc Admin)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Analyst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batch -3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 list to Admin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Analyst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batch -3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Records (YA) sends files to GITR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Records Clerk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batch- 3 month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13/50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 prints list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batch -3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Receive files and check them on list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Admin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per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1254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Notify Analyst 1 that files are received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Admin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per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99629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 application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Analyst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505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into </a:t>
                      </a:r>
                      <a:r>
                        <a:rPr lang="en-CA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 </a:t>
                      </a:r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print and sign letters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Analyst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per month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877888" y="2205038"/>
            <a:ext cx="6862762" cy="1800225"/>
            <a:chOff x="878244" y="2204864"/>
            <a:chExt cx="6862108" cy="1800200"/>
          </a:xfrm>
        </p:grpSpPr>
        <p:sp>
          <p:nvSpPr>
            <p:cNvPr id="6" name="Oval 5"/>
            <p:cNvSpPr/>
            <p:nvPr/>
          </p:nvSpPr>
          <p:spPr bwMode="auto">
            <a:xfrm>
              <a:off x="878244" y="2204864"/>
              <a:ext cx="1584174" cy="1008048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0" hangingPunct="0">
                <a:defRPr/>
              </a:pPr>
              <a:r>
                <a:rPr lang="en-CA" sz="3200" b="1" baseline="-25000" dirty="0">
                  <a:solidFill>
                    <a:schemeClr val="accent3"/>
                  </a:solidFill>
                  <a:latin typeface="Arial" charset="0"/>
                  <a:ea typeface="Geneva" pitchFamily="-96" charset="-128"/>
                  <a:cs typeface="+mn-cs"/>
                </a:rPr>
                <a:t>BATCH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2462418" y="2420761"/>
              <a:ext cx="885741" cy="28892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>
              <a:stCxn id="6" idx="6"/>
            </p:cNvCxnSpPr>
            <p:nvPr/>
          </p:nvCxnSpPr>
          <p:spPr bwMode="auto">
            <a:xfrm>
              <a:off x="2462418" y="2709682"/>
              <a:ext cx="5277934" cy="129538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842963" y="2420938"/>
            <a:ext cx="4665662" cy="2122487"/>
            <a:chOff x="843755" y="2420888"/>
            <a:chExt cx="4664349" cy="2121961"/>
          </a:xfrm>
        </p:grpSpPr>
        <p:sp>
          <p:nvSpPr>
            <p:cNvPr id="15" name="Oval 14"/>
            <p:cNvSpPr/>
            <p:nvPr/>
          </p:nvSpPr>
          <p:spPr bwMode="auto">
            <a:xfrm>
              <a:off x="843755" y="3535037"/>
              <a:ext cx="1583879" cy="1007812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0" hangingPunct="0">
                <a:defRPr/>
              </a:pPr>
              <a:r>
                <a:rPr lang="en-CA" sz="3200" b="1" baseline="-25000" dirty="0">
                  <a:solidFill>
                    <a:schemeClr val="accent3"/>
                  </a:solidFill>
                  <a:latin typeface="Arial" charset="0"/>
                  <a:ea typeface="Geneva" pitchFamily="-96" charset="-128"/>
                  <a:cs typeface="+mn-cs"/>
                </a:rPr>
                <a:t>HIGH</a:t>
              </a:r>
            </a:p>
            <a:p>
              <a:pPr algn="ctr" eaLnBrk="0" hangingPunct="0">
                <a:defRPr/>
              </a:pPr>
              <a:r>
                <a:rPr lang="en-CA" sz="3200" b="1" baseline="-25000" dirty="0">
                  <a:solidFill>
                    <a:schemeClr val="accent3"/>
                  </a:solidFill>
                  <a:latin typeface="Arial" charset="0"/>
                  <a:ea typeface="Geneva" pitchFamily="-96" charset="-128"/>
                  <a:cs typeface="+mn-cs"/>
                </a:rPr>
                <a:t>CT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472072" y="2420888"/>
              <a:ext cx="3036032" cy="158393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>
              <a:stCxn id="15" idx="6"/>
            </p:cNvCxnSpPr>
            <p:nvPr/>
          </p:nvCxnSpPr>
          <p:spPr bwMode="auto">
            <a:xfrm>
              <a:off x="2427634" y="4038149"/>
              <a:ext cx="2936049" cy="50470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842963" y="5013325"/>
            <a:ext cx="6334125" cy="1008063"/>
            <a:chOff x="843755" y="5013176"/>
            <a:chExt cx="6332606" cy="1008112"/>
          </a:xfrm>
        </p:grpSpPr>
        <p:sp>
          <p:nvSpPr>
            <p:cNvPr id="23" name="Oval 22"/>
            <p:cNvSpPr/>
            <p:nvPr/>
          </p:nvSpPr>
          <p:spPr bwMode="auto">
            <a:xfrm>
              <a:off x="843755" y="5013176"/>
              <a:ext cx="1583945" cy="1008112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0" hangingPunct="0">
                <a:defRPr/>
              </a:pPr>
              <a:r>
                <a:rPr lang="en-CA" sz="3200" b="1" baseline="-25000" dirty="0">
                  <a:solidFill>
                    <a:schemeClr val="accent3"/>
                  </a:solidFill>
                  <a:latin typeface="Arial" charset="0"/>
                  <a:ea typeface="Geneva" pitchFamily="-96" charset="-128"/>
                  <a:cs typeface="+mn-cs"/>
                </a:rPr>
                <a:t>LOW C&amp;A%</a:t>
              </a:r>
            </a:p>
          </p:txBody>
        </p:sp>
        <p:cxnSp>
          <p:nvCxnSpPr>
            <p:cNvPr id="24" name="Straight Arrow Connector 23"/>
            <p:cNvCxnSpPr>
              <a:stCxn id="23" idx="6"/>
            </p:cNvCxnSpPr>
            <p:nvPr/>
          </p:nvCxnSpPr>
          <p:spPr bwMode="auto">
            <a:xfrm>
              <a:off x="2427700" y="5518026"/>
              <a:ext cx="4748661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93675" y="265113"/>
            <a:ext cx="8839200" cy="9144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The downward spiral</a:t>
            </a:r>
            <a:endParaRPr lang="fr-CA" altLang="en-US" sz="2800" dirty="0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870EE78-D4EC-4362-B5ED-EA2D97BF536E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80081"/>
            <a:ext cx="1581467" cy="1860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20525"/>
            <a:ext cx="2175520" cy="118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Bent Arrow 33"/>
          <p:cNvSpPr/>
          <p:nvPr/>
        </p:nvSpPr>
        <p:spPr bwMode="auto">
          <a:xfrm>
            <a:off x="1547664" y="1468114"/>
            <a:ext cx="936104" cy="1800199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49465" y="836712"/>
            <a:ext cx="155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dirty="0" smtClean="0"/>
              <a:t>Backlog</a:t>
            </a:r>
          </a:p>
          <a:p>
            <a:pPr algn="ctr"/>
            <a:r>
              <a:rPr lang="fr-FR" sz="1400" dirty="0" smtClean="0"/>
              <a:t>Travail </a:t>
            </a:r>
            <a:r>
              <a:rPr lang="fr-FR" sz="1400" dirty="0"/>
              <a:t>en attente</a:t>
            </a:r>
            <a:endParaRPr lang="en-US" sz="1400" dirty="0"/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50679"/>
            <a:ext cx="1551818" cy="116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Bent Arrow 36"/>
          <p:cNvSpPr/>
          <p:nvPr/>
        </p:nvSpPr>
        <p:spPr bwMode="auto">
          <a:xfrm rot="5400000">
            <a:off x="4046998" y="2188193"/>
            <a:ext cx="1224136" cy="936104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63551" y="4754684"/>
            <a:ext cx="272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dirty="0" smtClean="0"/>
              <a:t>Unreasonable workload</a:t>
            </a:r>
          </a:p>
          <a:p>
            <a:pPr algn="ctr"/>
            <a:r>
              <a:rPr lang="en-US" sz="1400" dirty="0" smtClean="0"/>
              <a:t>Charge </a:t>
            </a:r>
            <a:r>
              <a:rPr lang="en-US" sz="1400" dirty="0"/>
              <a:t>de travail </a:t>
            </a:r>
            <a:r>
              <a:rPr lang="en-US" sz="1400" dirty="0" err="1"/>
              <a:t>déraisonnable</a:t>
            </a:r>
            <a:endParaRPr lang="en-US" sz="1400" dirty="0"/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455" y="3484337"/>
            <a:ext cx="2627033" cy="127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888914" y="4771189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dirty="0" smtClean="0"/>
              <a:t>Disturbance to flow</a:t>
            </a:r>
          </a:p>
          <a:p>
            <a:pPr algn="ctr"/>
            <a:r>
              <a:rPr lang="en-US" sz="1400" dirty="0" smtClean="0"/>
              <a:t>Perturbation </a:t>
            </a:r>
            <a:r>
              <a:rPr lang="en-US" sz="1400" dirty="0"/>
              <a:t>de </a:t>
            </a:r>
            <a:r>
              <a:rPr lang="en-US" sz="1400" dirty="0" smtClean="0"/>
              <a:t>flux</a:t>
            </a:r>
            <a:endParaRPr lang="en-US" sz="1400" dirty="0"/>
          </a:p>
        </p:txBody>
      </p:sp>
      <p:sp>
        <p:nvSpPr>
          <p:cNvPr id="41" name="Bent Arrow 40"/>
          <p:cNvSpPr/>
          <p:nvPr/>
        </p:nvSpPr>
        <p:spPr bwMode="auto">
          <a:xfrm rot="5400000">
            <a:off x="4988198" y="689167"/>
            <a:ext cx="1757182" cy="3315076"/>
          </a:xfrm>
          <a:prstGeom prst="bentArrow">
            <a:avLst>
              <a:gd name="adj1" fmla="val 13512"/>
              <a:gd name="adj2" fmla="val 16552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5635698" y="3556345"/>
            <a:ext cx="685335" cy="5219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3" name="Right Arrow 42"/>
          <p:cNvSpPr/>
          <p:nvPr/>
        </p:nvSpPr>
        <p:spPr bwMode="auto">
          <a:xfrm rot="10800000">
            <a:off x="5592634" y="4131171"/>
            <a:ext cx="685335" cy="5219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4" name="U-Turn Arrow 43"/>
          <p:cNvSpPr/>
          <p:nvPr/>
        </p:nvSpPr>
        <p:spPr bwMode="auto">
          <a:xfrm rot="10800000">
            <a:off x="971598" y="5277903"/>
            <a:ext cx="6912769" cy="671376"/>
          </a:xfrm>
          <a:prstGeom prst="uturnArrow">
            <a:avLst>
              <a:gd name="adj1" fmla="val 33038"/>
              <a:gd name="adj2" fmla="val 25000"/>
              <a:gd name="adj3" fmla="val 32661"/>
              <a:gd name="adj4" fmla="val 43750"/>
              <a:gd name="adj5" fmla="val 10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1520" y="4754684"/>
            <a:ext cx="2607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/>
              <a:t>Spikes in Demand</a:t>
            </a:r>
          </a:p>
          <a:p>
            <a:pPr algn="ctr"/>
            <a:r>
              <a:rPr lang="en-US" sz="1400" dirty="0" smtClean="0"/>
              <a:t>Augmentation </a:t>
            </a:r>
            <a:r>
              <a:rPr lang="en-US" sz="1400" dirty="0"/>
              <a:t>de </a:t>
            </a:r>
            <a:r>
              <a:rPr lang="en-US" sz="1400" dirty="0" smtClean="0"/>
              <a:t>la </a:t>
            </a:r>
            <a:r>
              <a:rPr lang="en-US" sz="1400" dirty="0" err="1" smtClean="0"/>
              <a:t>demande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39427" y="308419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MURA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757452" y="309660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MURI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277969" y="30406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MUDA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7" grpId="0" animBg="1"/>
      <p:bldP spid="38" grpId="0"/>
      <p:bldP spid="40" grpId="0"/>
      <p:bldP spid="41" grpId="0" animBg="1"/>
      <p:bldP spid="42" grpId="0" animBg="1"/>
      <p:bldP spid="43" grpId="0" animBg="1"/>
      <p:bldP spid="44" grpId="0" animBg="1"/>
      <p:bldP spid="45" grpId="0"/>
      <p:bldP spid="2" grpId="0"/>
      <p:bldP spid="46" grpId="0"/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Analyze Live Process Data Sheet</a:t>
            </a:r>
          </a:p>
        </p:txBody>
      </p:sp>
      <p:sp>
        <p:nvSpPr>
          <p:cNvPr id="9523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074ACA89-4686-471B-A1D7-435281C8C0D8}" type="slidenum">
              <a:rPr lang="en-US" altLang="en-US" sz="10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40</a:t>
            </a:fld>
            <a:endParaRPr lang="en-US" altLang="en-US" sz="10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3703638"/>
          <a:ext cx="8229601" cy="1812925"/>
        </p:xfrm>
        <a:graphic>
          <a:graphicData uri="http://schemas.openxmlformats.org/drawingml/2006/table">
            <a:tbl>
              <a:tblPr/>
              <a:tblGrid>
                <a:gridCol w="415047"/>
                <a:gridCol w="845658"/>
                <a:gridCol w="472116"/>
                <a:gridCol w="472116"/>
                <a:gridCol w="477304"/>
                <a:gridCol w="477304"/>
                <a:gridCol w="447472"/>
                <a:gridCol w="311285"/>
                <a:gridCol w="295721"/>
                <a:gridCol w="523997"/>
                <a:gridCol w="539561"/>
                <a:gridCol w="2952020"/>
              </a:tblGrid>
              <a:tr h="151725"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TAKT time: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547"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Deliver one (1) completed unit  of service per: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minutes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862"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711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Task Number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Name of  Process Task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Position 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Incoming Pieces/wk (P)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Processing or Touch Time PT mins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Cycle or Task-to-Task Time CT mins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Total CT (incl batch effect) (mins)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Total Inv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C&amp;A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Batch (B) (pieces)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 Preventable NVA Demand (mins/wk) </a:t>
                      </a:r>
                      <a:br>
                        <a:rPr lang="en-CA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CA" sz="3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(from Observation Sheet)</a:t>
                      </a:r>
                      <a:endParaRPr lang="en-CA" sz="5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Comments (incl. notes on variation)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5616"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5616"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16"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5616"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5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16"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5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95382" name="Objec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657600"/>
            <a:ext cx="1168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383" name="Rounded Rectangle 6"/>
          <p:cNvSpPr>
            <a:spLocks noChangeArrowheads="1"/>
          </p:cNvSpPr>
          <p:nvPr/>
        </p:nvSpPr>
        <p:spPr bwMode="auto">
          <a:xfrm>
            <a:off x="6011863" y="2947988"/>
            <a:ext cx="1873250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06900"/>
            <a:ext cx="7772400" cy="1362075"/>
          </a:xfrm>
        </p:spPr>
        <p:txBody>
          <a:bodyPr lIns="228600" tIns="228600" rIns="457200" bIns="457200"/>
          <a:lstStyle/>
          <a:p>
            <a:pPr eaLnBrk="1" hangingPunct="1">
              <a:defRPr/>
            </a:pPr>
            <a:r>
              <a:rPr lang="en-US" sz="3600" dirty="0" smtClean="0">
                <a:ea typeface="+mj-ea"/>
              </a:rPr>
              <a:t>Interpreting data</a:t>
            </a:r>
            <a:endParaRPr lang="en-US" sz="2000" dirty="0">
              <a:ea typeface="+mj-ea"/>
            </a:endParaRPr>
          </a:p>
        </p:txBody>
      </p:sp>
      <p:sp>
        <p:nvSpPr>
          <p:cNvPr id="96259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 FINDING CAPACITY</a:t>
            </a: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C8B2B0C-6363-426E-92D0-6A97D6BA89B3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41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391400" cy="1143000"/>
          </a:xfrm>
        </p:spPr>
        <p:txBody>
          <a:bodyPr/>
          <a:lstStyle/>
          <a:p>
            <a:pPr eaLnBrk="1" hangingPunct="1"/>
            <a:r>
              <a:rPr lang="en-CA" altLang="en-US" sz="2800" smtClean="0"/>
              <a:t>Correction Demand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412875"/>
            <a:ext cx="4092575" cy="241300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dirty="0" smtClean="0">
                <a:ea typeface="+mn-ea"/>
              </a:rPr>
              <a:t>Typically 10-40% of workload does not add value, but consumes staff capacity and time</a:t>
            </a:r>
          </a:p>
          <a:p>
            <a:pPr eaLnBrk="1" hangingPunct="1">
              <a:defRPr/>
            </a:pPr>
            <a:endParaRPr lang="en-CA" sz="2800" dirty="0" smtClean="0">
              <a:ea typeface="+mn-ea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CA" sz="2800" dirty="0" smtClean="0">
                <a:ea typeface="+mn-ea"/>
              </a:rPr>
              <a:t>Identify solutions to eliminate this preventable work.</a:t>
            </a:r>
            <a:endParaRPr lang="en-CA" dirty="0" smtClean="0">
              <a:ea typeface="+mn-ea"/>
            </a:endParaRPr>
          </a:p>
        </p:txBody>
      </p:sp>
      <p:sp>
        <p:nvSpPr>
          <p:cNvPr id="9728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F381233-9277-444E-919A-B77131BAB9A5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42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graphicFrame>
        <p:nvGraphicFramePr>
          <p:cNvPr id="97285" name="Chart 3"/>
          <p:cNvGraphicFramePr>
            <a:graphicFrameLocks/>
          </p:cNvGraphicFramePr>
          <p:nvPr/>
        </p:nvGraphicFramePr>
        <p:xfrm>
          <a:off x="4257675" y="1668463"/>
          <a:ext cx="4349750" cy="316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9" r:id="rId4" imgW="4352921" imgH="3158002" progId="Excel.Chart.8">
                  <p:embed/>
                </p:oleObj>
              </mc:Choice>
              <mc:Fallback>
                <p:oleObj r:id="rId4" imgW="4352921" imgH="3158002" progId="Excel.Chart.8">
                  <p:embed/>
                  <p:pic>
                    <p:nvPicPr>
                      <p:cNvPr id="0" name="Char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5" y="1668463"/>
                        <a:ext cx="4349750" cy="316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4067175" y="5043488"/>
            <a:ext cx="4443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2000">
                <a:ea typeface="ヒラギノ角ゴ Pro W3"/>
                <a:cs typeface="ヒラギノ角ゴ Pro W3"/>
              </a:rPr>
              <a:t>…Free up capacity to do “value”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5"/>
          <p:cNvSpPr>
            <a:spLocks/>
          </p:cNvSpPr>
          <p:nvPr/>
        </p:nvSpPr>
        <p:spPr bwMode="auto">
          <a:xfrm>
            <a:off x="558800" y="1196975"/>
            <a:ext cx="843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3200">
                <a:solidFill>
                  <a:schemeClr val="tx2"/>
                </a:solidFill>
                <a:ea typeface="ヒラギノ角ゴ Pro W3"/>
                <a:cs typeface="ヒラギノ角ゴ Pro W3"/>
              </a:rPr>
              <a:t>“Correction Demand” drains capacity but does not add value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7550" y="2366963"/>
          <a:ext cx="7702550" cy="40148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51275"/>
                <a:gridCol w="3851275"/>
              </a:tblGrid>
              <a:tr h="54046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Type</a:t>
                      </a:r>
                      <a:endParaRPr lang="en-CA" sz="1800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Example</a:t>
                      </a:r>
                      <a:endParaRPr lang="en-CA" sz="1800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Something</a:t>
                      </a:r>
                      <a:r>
                        <a:rPr lang="en-CA" sz="1800" b="1" baseline="0" dirty="0" smtClean="0"/>
                        <a:t> not done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Document, information missing</a:t>
                      </a:r>
                      <a:r>
                        <a:rPr lang="en-CA" sz="1800" b="1" baseline="0" dirty="0" smtClean="0"/>
                        <a:t> – go find it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Something</a:t>
                      </a:r>
                      <a:r>
                        <a:rPr lang="en-CA" sz="1800" b="1" baseline="0" dirty="0" smtClean="0"/>
                        <a:t> not done right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Wrong</a:t>
                      </a:r>
                      <a:r>
                        <a:rPr lang="en-CA" sz="1800" b="1" baseline="0" dirty="0" smtClean="0"/>
                        <a:t> information, misplaced info – redo it 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335"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Something is not clear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Unclear instructions, requirements – go get</a:t>
                      </a:r>
                      <a:r>
                        <a:rPr lang="en-CA" sz="1800" b="1" baseline="0" dirty="0" smtClean="0"/>
                        <a:t> clarification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Unnecessary task or step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Unnecessary approvals, meetings</a:t>
                      </a:r>
                      <a:r>
                        <a:rPr lang="en-CA" sz="1800" b="1" baseline="0" dirty="0" smtClean="0"/>
                        <a:t> 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39"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Something takes</a:t>
                      </a:r>
                      <a:r>
                        <a:rPr lang="en-CA" sz="1800" b="1" baseline="0" dirty="0" smtClean="0"/>
                        <a:t> too long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b="1" dirty="0" smtClean="0"/>
                        <a:t>Chasing progress, answering</a:t>
                      </a:r>
                      <a:endParaRPr lang="en-CA" sz="1800" b="1" dirty="0"/>
                    </a:p>
                  </a:txBody>
                  <a:tcPr marL="91434" marR="91434" marT="45691" marB="456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83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271A298-B4C7-4F19-9BEE-A968826D7050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43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8ACEAB3-A0F0-442E-ADDC-139BDD5ED46B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1370013"/>
            <a:ext cx="8748712" cy="5227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TextBox 2"/>
          <p:cNvSpPr txBox="1">
            <a:spLocks noChangeArrowheads="1"/>
          </p:cNvSpPr>
          <p:nvPr/>
        </p:nvSpPr>
        <p:spPr bwMode="auto">
          <a:xfrm>
            <a:off x="1258888" y="3284538"/>
            <a:ext cx="5616575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1800" b="1"/>
              <a:t>Identify impacts of each major occurrence of Correction Demand</a:t>
            </a:r>
          </a:p>
        </p:txBody>
      </p:sp>
      <p:sp>
        <p:nvSpPr>
          <p:cNvPr id="99333" name="Rounded Rectangle 4"/>
          <p:cNvSpPr>
            <a:spLocks noChangeArrowheads="1"/>
          </p:cNvSpPr>
          <p:nvPr/>
        </p:nvSpPr>
        <p:spPr bwMode="auto">
          <a:xfrm>
            <a:off x="6156325" y="4652963"/>
            <a:ext cx="1871663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2"/>
          <p:cNvSpPr>
            <a:spLocks noGrp="1"/>
          </p:cNvSpPr>
          <p:nvPr>
            <p:ph type="title"/>
          </p:nvPr>
        </p:nvSpPr>
        <p:spPr>
          <a:xfrm>
            <a:off x="1116013" y="333375"/>
            <a:ext cx="7391400" cy="1143000"/>
          </a:xfrm>
        </p:spPr>
        <p:txBody>
          <a:bodyPr/>
          <a:lstStyle/>
          <a:p>
            <a:pPr eaLnBrk="1" hangingPunct="1"/>
            <a:r>
              <a:rPr lang="en-CA" altLang="en-US" smtClean="0"/>
              <a:t>Fill in Capacity Finder</a:t>
            </a:r>
          </a:p>
        </p:txBody>
      </p:sp>
      <p:sp>
        <p:nvSpPr>
          <p:cNvPr id="10035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0E4D7078-DA2D-4D4E-BA57-A84147789A05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45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288" y="1125538"/>
          <a:ext cx="8448675" cy="4867277"/>
        </p:xfrm>
        <a:graphic>
          <a:graphicData uri="http://schemas.openxmlformats.org/drawingml/2006/table">
            <a:tbl>
              <a:tblPr/>
              <a:tblGrid>
                <a:gridCol w="3115293"/>
                <a:gridCol w="2205628"/>
                <a:gridCol w="3127754"/>
              </a:tblGrid>
              <a:tr h="27583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CA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CAPACITY FINDER (Minutes/week of preventable NVA Demand by job group)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75834">
                <a:tc>
                  <a:txBody>
                    <a:bodyPr/>
                    <a:lstStyle/>
                    <a:p>
                      <a:pPr algn="l" fontAlgn="b"/>
                      <a:endParaRPr lang="en-CA" sz="13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57">
                <a:tc>
                  <a:txBody>
                    <a:bodyPr/>
                    <a:lstStyle/>
                    <a:p>
                      <a:pPr algn="l" fontAlgn="b"/>
                      <a:r>
                        <a:rPr lang="en-CA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273">
                <a:tc>
                  <a:txBody>
                    <a:bodyPr/>
                    <a:lstStyle/>
                    <a:p>
                      <a:pPr algn="l" fontAlgn="ctr"/>
                      <a:r>
                        <a:rPr lang="en-CA" sz="2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Issue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IMPACT:  Net Improvement in Minutes per week of </a:t>
                      </a:r>
                      <a:r>
                        <a:rPr lang="en-CA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Correction</a:t>
                      </a:r>
                      <a:r>
                        <a:rPr lang="en-CA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D</a:t>
                      </a:r>
                      <a:r>
                        <a:rPr lang="en-CA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emand</a:t>
                      </a:r>
                      <a:endParaRPr lang="en-CA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Proposed 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731635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Macros do not populate properly, results in rework each time macro used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87757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Spend time looking for job descriptions for clients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87757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 request form filled out properly only 50% of time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87757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Statement of Merit Criteria takes 5 back and </a:t>
                      </a:r>
                      <a:r>
                        <a:rPr lang="en-CA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forths</a:t>
                      </a:r>
                      <a:r>
                        <a:rPr lang="en-CA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per Statement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88267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MINS/WEEK OF NVA PREVENTABLE DEMAND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A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100394" name="Rounded Rectangle 5"/>
          <p:cNvSpPr>
            <a:spLocks noChangeArrowheads="1"/>
          </p:cNvSpPr>
          <p:nvPr/>
        </p:nvSpPr>
        <p:spPr bwMode="auto">
          <a:xfrm>
            <a:off x="6516688" y="4437063"/>
            <a:ext cx="1871662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228600" tIns="228600" rIns="457200" bIns="457200"/>
          <a:lstStyle/>
          <a:p>
            <a:pPr eaLnBrk="1" hangingPunct="1">
              <a:defRPr/>
            </a:pPr>
            <a:r>
              <a:rPr lang="en-US" sz="3600" dirty="0" smtClean="0">
                <a:ea typeface="+mj-ea"/>
              </a:rPr>
              <a:t>Root Cause Analysis</a:t>
            </a:r>
            <a:endParaRPr lang="en-US" sz="2000" dirty="0">
              <a:ea typeface="+mj-ea"/>
            </a:endParaRPr>
          </a:p>
        </p:txBody>
      </p:sp>
      <p:sp>
        <p:nvSpPr>
          <p:cNvPr id="101379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 Symptom or Root Cause?</a:t>
            </a:r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4BBAD02-98D3-41AD-BB3D-4C697721567C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46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4000" smtClean="0"/>
              <a:t>Five Why’s</a:t>
            </a:r>
            <a:br>
              <a:rPr lang="en-CA" altLang="en-US" sz="4000" smtClean="0"/>
            </a:br>
            <a:endParaRPr lang="en-CA" altLang="en-US" sz="400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636838"/>
            <a:ext cx="8229600" cy="39624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CA" sz="2400" b="1" dirty="0" smtClean="0">
                <a:ea typeface="+mn-ea"/>
              </a:rPr>
              <a:t>Objective:</a:t>
            </a:r>
            <a:r>
              <a:rPr lang="en-CA" sz="2400" dirty="0" smtClean="0">
                <a:ea typeface="+mn-ea"/>
              </a:rPr>
              <a:t>  Identify the root cause of a problem</a:t>
            </a:r>
          </a:p>
          <a:p>
            <a:pPr eaLnBrk="1" hangingPunct="1">
              <a:defRPr/>
            </a:pPr>
            <a:endParaRPr lang="en-CA" sz="2400" b="1" dirty="0" smtClean="0">
              <a:ea typeface="+mn-ea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CA" sz="2400" b="1" dirty="0" smtClean="0">
                <a:ea typeface="+mn-ea"/>
              </a:rPr>
              <a:t>How:</a:t>
            </a:r>
            <a:r>
              <a:rPr lang="en-CA" sz="2400" dirty="0">
                <a:ea typeface="+mn-ea"/>
              </a:rPr>
              <a:t>	</a:t>
            </a:r>
            <a:r>
              <a:rPr lang="en-CA" sz="2400" dirty="0" smtClean="0">
                <a:ea typeface="+mn-ea"/>
              </a:rPr>
              <a:t>Ask “why” the problem happens, and 			write down the answer</a:t>
            </a:r>
          </a:p>
          <a:p>
            <a:pPr lvl="1" eaLnBrk="1" hangingPunct="1">
              <a:defRPr/>
            </a:pPr>
            <a:r>
              <a:rPr lang="en-CA" sz="2100" dirty="0">
                <a:ea typeface="+mn-ea"/>
              </a:rPr>
              <a:t>	</a:t>
            </a:r>
            <a:r>
              <a:rPr lang="en-CA" sz="2100" dirty="0" smtClean="0">
                <a:ea typeface="+mn-ea"/>
              </a:rPr>
              <a:t>Do this five times in succession</a:t>
            </a:r>
          </a:p>
        </p:txBody>
      </p:sp>
      <p:sp>
        <p:nvSpPr>
          <p:cNvPr id="10240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3A7C1A4-23C8-46B2-A12C-9AF84B3784B0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47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09600"/>
            <a:ext cx="8077200" cy="4876800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CA" sz="2400" b="1" dirty="0" smtClean="0">
                <a:ea typeface="+mn-ea"/>
              </a:rPr>
              <a:t>Problem:  The Washington Monument was 		disintegrating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endParaRPr lang="en-CA" b="1" dirty="0" smtClean="0">
              <a:ea typeface="+mn-ea"/>
            </a:endParaRP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Because of harsh cleaning chemicals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 were harsh cleaning chemicals used?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To clean pigeon poop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 was there so much pigeon poop?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Too many pigeons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 so many pigeons?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They eat spiders and lots of spiders at the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 so many spiders?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They eat gnats, and lots of gnats at the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en-CA" sz="1800" dirty="0" smtClean="0">
                <a:ea typeface="+mn-ea"/>
              </a:rPr>
              <a:t>Why so many gnats?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en-CA" sz="1600" dirty="0" smtClean="0">
                <a:ea typeface="+mn-ea"/>
              </a:rPr>
              <a:t>They are attracted to light at dawn and dusk, and there is a lot of light on the monument at dawn and dusk.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endParaRPr lang="en-CA" sz="1050" dirty="0" smtClean="0">
              <a:ea typeface="+mn-ea"/>
            </a:endParaRPr>
          </a:p>
          <a:p>
            <a:pPr marL="571500" indent="-571500" eaLnBrk="1" hangingPunct="1">
              <a:lnSpc>
                <a:spcPct val="80000"/>
              </a:lnSpc>
              <a:defRPr/>
            </a:pPr>
            <a:endParaRPr lang="en-CA" sz="1600" b="1" dirty="0" smtClean="0">
              <a:ea typeface="+mn-ea"/>
            </a:endParaRP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CA" sz="1600" b="1" dirty="0" smtClean="0">
                <a:ea typeface="+mn-ea"/>
              </a:rPr>
              <a:t>Root cause:</a:t>
            </a:r>
            <a:r>
              <a:rPr lang="en-CA" sz="1600" dirty="0" smtClean="0">
                <a:ea typeface="+mn-ea"/>
              </a:rPr>
              <a:t>  </a:t>
            </a:r>
            <a:r>
              <a:rPr lang="en-CA" sz="1600" b="1" dirty="0" smtClean="0">
                <a:ea typeface="+mn-ea"/>
              </a:rPr>
              <a:t>Lighted monument at dusk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CA" sz="1600" b="1" dirty="0" smtClean="0">
                <a:ea typeface="+mn-ea"/>
              </a:rPr>
              <a:t>Solution:</a:t>
            </a:r>
            <a:r>
              <a:rPr lang="en-CA" sz="1600" dirty="0" smtClean="0">
                <a:ea typeface="+mn-ea"/>
              </a:rPr>
              <a:t>  	</a:t>
            </a:r>
            <a:r>
              <a:rPr lang="en-CA" sz="1600" b="1" dirty="0" smtClean="0">
                <a:ea typeface="+mn-ea"/>
              </a:rPr>
              <a:t>Turn off lights during dawn and dusk</a:t>
            </a:r>
          </a:p>
        </p:txBody>
      </p:sp>
      <p:sp>
        <p:nvSpPr>
          <p:cNvPr id="103427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 typeface="Times New Roman" pitchFamily="18" charset="0"/>
              <a:buNone/>
            </a:pPr>
            <a:fld id="{3F441951-ACC4-45A9-98DF-CF5F347A99DF}" type="slidenum">
              <a:rPr lang="en-CA" altLang="en-US" sz="1000" smtClean="0">
                <a:solidFill>
                  <a:srgbClr val="000000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 typeface="Times New Roman" pitchFamily="18" charset="0"/>
                <a:buNone/>
              </a:pPr>
              <a:t>48</a:t>
            </a:fld>
            <a:endParaRPr lang="en-CA" altLang="en-US" sz="1000" smtClean="0">
              <a:solidFill>
                <a:srgbClr val="000000"/>
              </a:solidFill>
            </a:endParaRPr>
          </a:p>
        </p:txBody>
      </p:sp>
      <p:pic>
        <p:nvPicPr>
          <p:cNvPr id="48132" name="Picture 5" descr="washington monument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97" y="1219200"/>
            <a:ext cx="1905000" cy="152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xplosion 1 1"/>
          <p:cNvSpPr>
            <a:spLocks noChangeArrowheads="1"/>
          </p:cNvSpPr>
          <p:nvPr/>
        </p:nvSpPr>
        <p:spPr bwMode="auto">
          <a:xfrm>
            <a:off x="6989763" y="4648200"/>
            <a:ext cx="1847850" cy="1371600"/>
          </a:xfrm>
          <a:prstGeom prst="irregularSeal1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000" b="1" baseline="-25000">
                <a:latin typeface="Aharoni" pitchFamily="2" charset="-79"/>
                <a:cs typeface="Aharoni" pitchFamily="2" charset="-79"/>
              </a:rPr>
              <a:t>PROBLEM SOLVED!</a:t>
            </a:r>
            <a:endParaRPr lang="fr-CA" altLang="en-US" sz="2000" b="1" baseline="-2500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450" name="AutoShape 84"/>
          <p:cNvCxnSpPr>
            <a:cxnSpLocks noChangeShapeType="1"/>
          </p:cNvCxnSpPr>
          <p:nvPr/>
        </p:nvCxnSpPr>
        <p:spPr bwMode="auto">
          <a:xfrm>
            <a:off x="1103313" y="1768475"/>
            <a:ext cx="1657350" cy="21828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4451" name="Rectangle 77"/>
          <p:cNvSpPr>
            <a:spLocks noChangeArrowheads="1"/>
          </p:cNvSpPr>
          <p:nvPr/>
        </p:nvSpPr>
        <p:spPr bwMode="auto">
          <a:xfrm>
            <a:off x="306388" y="1341438"/>
            <a:ext cx="1593850" cy="369887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7620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800" b="1">
                <a:solidFill>
                  <a:srgbClr val="FFFFFF"/>
                </a:solidFill>
              </a:rPr>
              <a:t>MEASURES</a:t>
            </a:r>
          </a:p>
        </p:txBody>
      </p:sp>
      <p:cxnSp>
        <p:nvCxnSpPr>
          <p:cNvPr id="104452" name="AutoShape 85"/>
          <p:cNvCxnSpPr>
            <a:cxnSpLocks noChangeShapeType="1"/>
          </p:cNvCxnSpPr>
          <p:nvPr/>
        </p:nvCxnSpPr>
        <p:spPr bwMode="auto">
          <a:xfrm rot="5400000" flipH="1" flipV="1">
            <a:off x="792163" y="4381500"/>
            <a:ext cx="2068512" cy="11699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4453" name="Rectangle 78"/>
          <p:cNvSpPr>
            <a:spLocks noChangeArrowheads="1"/>
          </p:cNvSpPr>
          <p:nvPr/>
        </p:nvSpPr>
        <p:spPr bwMode="auto">
          <a:xfrm>
            <a:off x="144463" y="6030913"/>
            <a:ext cx="1685925" cy="369887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7620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CA" altLang="en-US" sz="1800" b="1">
                <a:solidFill>
                  <a:srgbClr val="FFFFFF"/>
                </a:solidFill>
              </a:rPr>
              <a:t>INFO FLOW</a:t>
            </a:r>
          </a:p>
        </p:txBody>
      </p:sp>
      <p:sp>
        <p:nvSpPr>
          <p:cNvPr id="104454" name="Text Box 95"/>
          <p:cNvSpPr txBox="1">
            <a:spLocks noChangeArrowheads="1"/>
          </p:cNvSpPr>
          <p:nvPr/>
        </p:nvSpPr>
        <p:spPr bwMode="auto">
          <a:xfrm>
            <a:off x="395288" y="2798763"/>
            <a:ext cx="10652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File lateness not tracked</a:t>
            </a:r>
          </a:p>
        </p:txBody>
      </p:sp>
      <p:sp>
        <p:nvSpPr>
          <p:cNvPr id="104455" name="Text Box 95"/>
          <p:cNvSpPr txBox="1">
            <a:spLocks noChangeArrowheads="1"/>
          </p:cNvSpPr>
          <p:nvPr/>
        </p:nvSpPr>
        <p:spPr bwMode="auto">
          <a:xfrm>
            <a:off x="171450" y="1989138"/>
            <a:ext cx="106521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Volume, not speed measured</a:t>
            </a:r>
          </a:p>
        </p:txBody>
      </p:sp>
      <p:sp>
        <p:nvSpPr>
          <p:cNvPr id="104456" name="Text Box 95"/>
          <p:cNvSpPr txBox="1">
            <a:spLocks noChangeArrowheads="1"/>
          </p:cNvSpPr>
          <p:nvPr/>
        </p:nvSpPr>
        <p:spPr bwMode="auto">
          <a:xfrm>
            <a:off x="2179638" y="1803400"/>
            <a:ext cx="106521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File work seen as boring</a:t>
            </a:r>
          </a:p>
        </p:txBody>
      </p:sp>
      <p:sp>
        <p:nvSpPr>
          <p:cNvPr id="104457" name="Text Box 83"/>
          <p:cNvSpPr txBox="1">
            <a:spLocks noChangeArrowheads="1"/>
          </p:cNvSpPr>
          <p:nvPr/>
        </p:nvSpPr>
        <p:spPr bwMode="auto">
          <a:xfrm>
            <a:off x="5086350" y="3205163"/>
            <a:ext cx="1633538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Management does not get involved in operations</a:t>
            </a:r>
          </a:p>
        </p:txBody>
      </p:sp>
      <p:sp>
        <p:nvSpPr>
          <p:cNvPr id="104458" name="Line 132"/>
          <p:cNvSpPr>
            <a:spLocks noChangeShapeType="1"/>
          </p:cNvSpPr>
          <p:nvPr/>
        </p:nvSpPr>
        <p:spPr bwMode="auto">
          <a:xfrm flipH="1">
            <a:off x="4149725" y="2747963"/>
            <a:ext cx="390525" cy="119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9" name="Line 101"/>
          <p:cNvSpPr>
            <a:spLocks noChangeShapeType="1"/>
          </p:cNvSpPr>
          <p:nvPr/>
        </p:nvSpPr>
        <p:spPr bwMode="auto">
          <a:xfrm>
            <a:off x="987425" y="5345113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0" name="Text Box 110"/>
          <p:cNvSpPr txBox="1">
            <a:spLocks noChangeArrowheads="1"/>
          </p:cNvSpPr>
          <p:nvPr/>
        </p:nvSpPr>
        <p:spPr bwMode="auto">
          <a:xfrm>
            <a:off x="4197350" y="4133850"/>
            <a:ext cx="1050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Database doesn’t track files</a:t>
            </a:r>
          </a:p>
        </p:txBody>
      </p:sp>
      <p:sp>
        <p:nvSpPr>
          <p:cNvPr id="104461" name="Text Box 95"/>
          <p:cNvSpPr txBox="1">
            <a:spLocks noChangeArrowheads="1"/>
          </p:cNvSpPr>
          <p:nvPr/>
        </p:nvSpPr>
        <p:spPr bwMode="auto">
          <a:xfrm>
            <a:off x="4500563" y="2601913"/>
            <a:ext cx="13938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Mgmt. not aware of problem</a:t>
            </a:r>
          </a:p>
        </p:txBody>
      </p:sp>
      <p:sp>
        <p:nvSpPr>
          <p:cNvPr id="104462" name="Line 132"/>
          <p:cNvSpPr>
            <a:spLocks noChangeShapeType="1"/>
          </p:cNvSpPr>
          <p:nvPr/>
        </p:nvSpPr>
        <p:spPr bwMode="auto">
          <a:xfrm flipH="1" flipV="1">
            <a:off x="4833938" y="3087688"/>
            <a:ext cx="293687" cy="236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3" name="Line 133"/>
          <p:cNvSpPr>
            <a:spLocks noChangeShapeType="1"/>
          </p:cNvSpPr>
          <p:nvPr/>
        </p:nvSpPr>
        <p:spPr bwMode="auto">
          <a:xfrm flipH="1" flipV="1">
            <a:off x="6473825" y="5345113"/>
            <a:ext cx="565150" cy="249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4" name="Text Box 141"/>
          <p:cNvSpPr txBox="1">
            <a:spLocks noChangeArrowheads="1"/>
          </p:cNvSpPr>
          <p:nvPr/>
        </p:nvSpPr>
        <p:spPr bwMode="auto">
          <a:xfrm>
            <a:off x="7085013" y="5414963"/>
            <a:ext cx="12509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“Managers don’t get involved in operations”</a:t>
            </a:r>
          </a:p>
        </p:txBody>
      </p:sp>
      <p:sp>
        <p:nvSpPr>
          <p:cNvPr id="104465" name="Line 119"/>
          <p:cNvSpPr>
            <a:spLocks noChangeShapeType="1"/>
          </p:cNvSpPr>
          <p:nvPr/>
        </p:nvSpPr>
        <p:spPr bwMode="auto">
          <a:xfrm>
            <a:off x="1574800" y="3324225"/>
            <a:ext cx="6381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6" name="Text Box 95"/>
          <p:cNvSpPr txBox="1">
            <a:spLocks noChangeArrowheads="1"/>
          </p:cNvSpPr>
          <p:nvPr/>
        </p:nvSpPr>
        <p:spPr bwMode="auto">
          <a:xfrm>
            <a:off x="569913" y="3289300"/>
            <a:ext cx="1065212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No “voice of client”</a:t>
            </a:r>
          </a:p>
        </p:txBody>
      </p:sp>
      <p:sp>
        <p:nvSpPr>
          <p:cNvPr id="104467" name="Line 126"/>
          <p:cNvSpPr>
            <a:spLocks noChangeShapeType="1"/>
          </p:cNvSpPr>
          <p:nvPr/>
        </p:nvSpPr>
        <p:spPr bwMode="auto">
          <a:xfrm flipH="1">
            <a:off x="6589713" y="2443163"/>
            <a:ext cx="296862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68" name="Text Box 131"/>
          <p:cNvSpPr txBox="1">
            <a:spLocks noChangeArrowheads="1"/>
          </p:cNvSpPr>
          <p:nvPr/>
        </p:nvSpPr>
        <p:spPr bwMode="auto">
          <a:xfrm>
            <a:off x="6657975" y="2087563"/>
            <a:ext cx="14922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Uneven workload</a:t>
            </a:r>
          </a:p>
        </p:txBody>
      </p:sp>
      <p:grpSp>
        <p:nvGrpSpPr>
          <p:cNvPr id="104469" name="Group 3"/>
          <p:cNvGrpSpPr>
            <a:grpSpLocks/>
          </p:cNvGrpSpPr>
          <p:nvPr/>
        </p:nvGrpSpPr>
        <p:grpSpPr bwMode="auto">
          <a:xfrm>
            <a:off x="46038" y="1336675"/>
            <a:ext cx="9063037" cy="5033963"/>
            <a:chOff x="46038" y="1336675"/>
            <a:chExt cx="9062466" cy="5033963"/>
          </a:xfrm>
        </p:grpSpPr>
        <p:grpSp>
          <p:nvGrpSpPr>
            <p:cNvPr id="104474" name="Group 76"/>
            <p:cNvGrpSpPr>
              <a:grpSpLocks/>
            </p:cNvGrpSpPr>
            <p:nvPr/>
          </p:nvGrpSpPr>
          <p:grpSpPr bwMode="auto">
            <a:xfrm>
              <a:off x="46038" y="1336675"/>
              <a:ext cx="9021763" cy="5033963"/>
              <a:chOff x="-217" y="713"/>
              <a:chExt cx="5683" cy="3171"/>
            </a:xfrm>
          </p:grpSpPr>
          <p:sp>
            <p:nvSpPr>
              <p:cNvPr id="104476" name="Rectangle 77"/>
              <p:cNvSpPr>
                <a:spLocks noChangeArrowheads="1"/>
              </p:cNvSpPr>
              <p:nvPr/>
            </p:nvSpPr>
            <p:spPr bwMode="auto">
              <a:xfrm>
                <a:off x="1427" y="713"/>
                <a:ext cx="676" cy="214"/>
              </a:xfrm>
              <a:prstGeom prst="rect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solidFill>
                      <a:srgbClr val="FFFFFF"/>
                    </a:solidFill>
                    <a:latin typeface="Arial Black" pitchFamily="34" charset="0"/>
                  </a:rPr>
                  <a:t>PEOPLE</a:t>
                </a:r>
              </a:p>
            </p:txBody>
          </p:sp>
          <p:sp>
            <p:nvSpPr>
              <p:cNvPr id="104477" name="Rectangle 78"/>
              <p:cNvSpPr>
                <a:spLocks noChangeArrowheads="1"/>
              </p:cNvSpPr>
              <p:nvPr/>
            </p:nvSpPr>
            <p:spPr bwMode="auto">
              <a:xfrm>
                <a:off x="1307" y="3670"/>
                <a:ext cx="600" cy="214"/>
              </a:xfrm>
              <a:prstGeom prst="rect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solidFill>
                      <a:srgbClr val="FFFFFF"/>
                    </a:solidFill>
                    <a:latin typeface="Arial Black" pitchFamily="34" charset="0"/>
                  </a:rPr>
                  <a:t>TOOLS</a:t>
                </a:r>
              </a:p>
            </p:txBody>
          </p:sp>
          <p:sp>
            <p:nvSpPr>
              <p:cNvPr id="104478" name="Rectangle 79"/>
              <p:cNvSpPr>
                <a:spLocks noChangeArrowheads="1"/>
              </p:cNvSpPr>
              <p:nvPr/>
            </p:nvSpPr>
            <p:spPr bwMode="auto">
              <a:xfrm>
                <a:off x="3161" y="3648"/>
                <a:ext cx="886" cy="214"/>
              </a:xfrm>
              <a:prstGeom prst="rect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solidFill>
                      <a:srgbClr val="FFFFFF"/>
                    </a:solidFill>
                    <a:latin typeface="Arial Black" pitchFamily="34" charset="0"/>
                  </a:rPr>
                  <a:t>MINDSETS</a:t>
                </a:r>
              </a:p>
            </p:txBody>
          </p:sp>
          <p:sp>
            <p:nvSpPr>
              <p:cNvPr id="104479" name="Rectangle 80"/>
              <p:cNvSpPr>
                <a:spLocks noChangeArrowheads="1"/>
              </p:cNvSpPr>
              <p:nvPr/>
            </p:nvSpPr>
            <p:spPr bwMode="auto">
              <a:xfrm>
                <a:off x="2973" y="721"/>
                <a:ext cx="789" cy="214"/>
              </a:xfrm>
              <a:prstGeom prst="rect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solidFill>
                      <a:srgbClr val="FFFFFF"/>
                    </a:solidFill>
                    <a:latin typeface="Arial Black" pitchFamily="34" charset="0"/>
                  </a:rPr>
                  <a:t>PROCESS</a:t>
                </a:r>
              </a:p>
            </p:txBody>
          </p:sp>
          <p:sp>
            <p:nvSpPr>
              <p:cNvPr id="104480" name="Rectangle 81"/>
              <p:cNvSpPr>
                <a:spLocks noChangeArrowheads="1"/>
              </p:cNvSpPr>
              <p:nvPr/>
            </p:nvSpPr>
            <p:spPr bwMode="auto">
              <a:xfrm>
                <a:off x="4635" y="1902"/>
                <a:ext cx="831" cy="756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FFFFFF"/>
                    </a:solidFill>
                    <a:latin typeface="Arial Black" pitchFamily="34" charset="0"/>
                  </a:rPr>
                  <a:t>In Southern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FFFFFF"/>
                    </a:solidFill>
                    <a:latin typeface="Arial Black" pitchFamily="34" charset="0"/>
                  </a:rPr>
                  <a:t> Region, 25 % 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FFFFFF"/>
                    </a:solidFill>
                    <a:latin typeface="Arial Black" pitchFamily="34" charset="0"/>
                  </a:rPr>
                  <a:t>of files sent to 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FFFFFF"/>
                    </a:solidFill>
                    <a:latin typeface="Arial Black" pitchFamily="34" charset="0"/>
                  </a:rPr>
                  <a:t>applicant 10+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FFFFFF"/>
                    </a:solidFill>
                    <a:latin typeface="Arial Black" pitchFamily="34" charset="0"/>
                  </a:rPr>
                  <a:t> days late</a:t>
                </a:r>
              </a:p>
            </p:txBody>
          </p:sp>
          <p:sp>
            <p:nvSpPr>
              <p:cNvPr id="104481" name="Text Box 83"/>
              <p:cNvSpPr txBox="1">
                <a:spLocks noChangeArrowheads="1"/>
              </p:cNvSpPr>
              <p:nvPr/>
            </p:nvSpPr>
            <p:spPr bwMode="auto">
              <a:xfrm>
                <a:off x="2470" y="1136"/>
                <a:ext cx="1029" cy="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Staff not trained in process management</a:t>
                </a:r>
              </a:p>
            </p:txBody>
          </p:sp>
          <p:cxnSp>
            <p:nvCxnSpPr>
              <p:cNvPr id="104482" name="AutoShape 84"/>
              <p:cNvCxnSpPr>
                <a:cxnSpLocks noChangeShapeType="1"/>
                <a:stCxn id="104476" idx="2"/>
              </p:cNvCxnSpPr>
              <p:nvPr/>
            </p:nvCxnSpPr>
            <p:spPr bwMode="auto">
              <a:xfrm>
                <a:off x="1765" y="927"/>
                <a:ext cx="1043" cy="1394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483" name="AutoShape 85"/>
              <p:cNvCxnSpPr>
                <a:cxnSpLocks noChangeShapeType="1"/>
                <a:stCxn id="104477" idx="0"/>
              </p:cNvCxnSpPr>
              <p:nvPr/>
            </p:nvCxnSpPr>
            <p:spPr bwMode="auto">
              <a:xfrm flipV="1">
                <a:off x="1607" y="2367"/>
                <a:ext cx="739" cy="1303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4484" name="Line 88"/>
              <p:cNvSpPr>
                <a:spLocks noChangeShapeType="1"/>
              </p:cNvSpPr>
              <p:nvPr/>
            </p:nvSpPr>
            <p:spPr bwMode="auto">
              <a:xfrm>
                <a:off x="1522" y="1315"/>
                <a:ext cx="58" cy="1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85" name="Text Box 89"/>
              <p:cNvSpPr txBox="1">
                <a:spLocks noChangeArrowheads="1"/>
              </p:cNvSpPr>
              <p:nvPr/>
            </p:nvSpPr>
            <p:spPr bwMode="auto">
              <a:xfrm>
                <a:off x="1906" y="1234"/>
                <a:ext cx="58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endParaRPr lang="en-CA" altLang="en-US" sz="1200">
                  <a:solidFill>
                    <a:srgbClr val="7C6A55"/>
                  </a:solidFill>
                </a:endParaRPr>
              </a:p>
            </p:txBody>
          </p:sp>
          <p:sp>
            <p:nvSpPr>
              <p:cNvPr id="104486" name="Text Box 90"/>
              <p:cNvSpPr txBox="1">
                <a:spLocks noChangeArrowheads="1"/>
              </p:cNvSpPr>
              <p:nvPr/>
            </p:nvSpPr>
            <p:spPr bwMode="auto">
              <a:xfrm>
                <a:off x="1906" y="1278"/>
                <a:ext cx="49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endParaRPr lang="en-CA" altLang="en-US" sz="1200">
                  <a:solidFill>
                    <a:srgbClr val="7C6A55"/>
                  </a:solidFill>
                </a:endParaRPr>
              </a:p>
            </p:txBody>
          </p:sp>
          <p:sp>
            <p:nvSpPr>
              <p:cNvPr id="104487" name="Line 94"/>
              <p:cNvSpPr>
                <a:spLocks noChangeShapeType="1"/>
              </p:cNvSpPr>
              <p:nvPr/>
            </p:nvSpPr>
            <p:spPr bwMode="auto">
              <a:xfrm>
                <a:off x="1870" y="1612"/>
                <a:ext cx="35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88" name="Text Box 95"/>
              <p:cNvSpPr txBox="1">
                <a:spLocks noChangeArrowheads="1"/>
              </p:cNvSpPr>
              <p:nvPr/>
            </p:nvSpPr>
            <p:spPr bwMode="auto">
              <a:xfrm>
                <a:off x="1259" y="1498"/>
                <a:ext cx="671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Staff don’t do much file work</a:t>
                </a:r>
              </a:p>
            </p:txBody>
          </p:sp>
          <p:sp>
            <p:nvSpPr>
              <p:cNvPr id="104489" name="Line 100"/>
              <p:cNvSpPr>
                <a:spLocks noChangeShapeType="1"/>
              </p:cNvSpPr>
              <p:nvPr/>
            </p:nvSpPr>
            <p:spPr bwMode="auto">
              <a:xfrm>
                <a:off x="-69" y="2333"/>
                <a:ext cx="4704" cy="2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90" name="Text Box 102"/>
              <p:cNvSpPr txBox="1">
                <a:spLocks noChangeArrowheads="1"/>
              </p:cNvSpPr>
              <p:nvPr/>
            </p:nvSpPr>
            <p:spPr bwMode="auto">
              <a:xfrm>
                <a:off x="-217" y="2918"/>
                <a:ext cx="895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r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No visible flow to manage </a:t>
                </a:r>
              </a:p>
            </p:txBody>
          </p:sp>
          <p:sp>
            <p:nvSpPr>
              <p:cNvPr id="104491" name="Line 105"/>
              <p:cNvSpPr>
                <a:spLocks noChangeShapeType="1"/>
              </p:cNvSpPr>
              <p:nvPr/>
            </p:nvSpPr>
            <p:spPr bwMode="auto">
              <a:xfrm flipH="1">
                <a:off x="1720" y="3282"/>
                <a:ext cx="432" cy="20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92" name="Line 107"/>
              <p:cNvSpPr>
                <a:spLocks noChangeShapeType="1"/>
              </p:cNvSpPr>
              <p:nvPr/>
            </p:nvSpPr>
            <p:spPr bwMode="auto">
              <a:xfrm flipH="1">
                <a:off x="2119" y="2715"/>
                <a:ext cx="317" cy="1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93" name="Text Box 108"/>
              <p:cNvSpPr txBox="1">
                <a:spLocks noChangeArrowheads="1"/>
              </p:cNvSpPr>
              <p:nvPr/>
            </p:nvSpPr>
            <p:spPr bwMode="auto">
              <a:xfrm>
                <a:off x="1691" y="1908"/>
                <a:ext cx="779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Staff choose own work assignments</a:t>
                </a:r>
              </a:p>
            </p:txBody>
          </p:sp>
          <p:sp>
            <p:nvSpPr>
              <p:cNvPr id="104494" name="Text Box 110"/>
              <p:cNvSpPr txBox="1">
                <a:spLocks noChangeArrowheads="1"/>
              </p:cNvSpPr>
              <p:nvPr/>
            </p:nvSpPr>
            <p:spPr bwMode="auto">
              <a:xfrm>
                <a:off x="2180" y="3012"/>
                <a:ext cx="662" cy="4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75% of macros require rework</a:t>
                </a:r>
              </a:p>
            </p:txBody>
          </p:sp>
          <p:cxnSp>
            <p:nvCxnSpPr>
              <p:cNvPr id="104495" name="AutoShape 111"/>
              <p:cNvCxnSpPr>
                <a:cxnSpLocks noChangeShapeType="1"/>
                <a:stCxn id="104478" idx="0"/>
              </p:cNvCxnSpPr>
              <p:nvPr/>
            </p:nvCxnSpPr>
            <p:spPr bwMode="auto">
              <a:xfrm flipV="1">
                <a:off x="3604" y="2333"/>
                <a:ext cx="769" cy="1315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4496" name="Text Box 113"/>
              <p:cNvSpPr txBox="1">
                <a:spLocks noChangeArrowheads="1"/>
              </p:cNvSpPr>
              <p:nvPr/>
            </p:nvSpPr>
            <p:spPr bwMode="auto">
              <a:xfrm>
                <a:off x="3136" y="2482"/>
                <a:ext cx="995" cy="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“Standard work is limiting”</a:t>
                </a:r>
              </a:p>
            </p:txBody>
          </p:sp>
          <p:sp>
            <p:nvSpPr>
              <p:cNvPr id="104497" name="Line 114"/>
              <p:cNvSpPr>
                <a:spLocks noChangeShapeType="1"/>
              </p:cNvSpPr>
              <p:nvPr/>
            </p:nvSpPr>
            <p:spPr bwMode="auto">
              <a:xfrm>
                <a:off x="3604" y="3049"/>
                <a:ext cx="228" cy="3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98" name="Line 115"/>
              <p:cNvSpPr>
                <a:spLocks noChangeShapeType="1"/>
              </p:cNvSpPr>
              <p:nvPr/>
            </p:nvSpPr>
            <p:spPr bwMode="auto">
              <a:xfrm flipV="1">
                <a:off x="1804" y="1732"/>
                <a:ext cx="0" cy="2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99" name="Text Box 116"/>
              <p:cNvSpPr txBox="1">
                <a:spLocks noChangeArrowheads="1"/>
              </p:cNvSpPr>
              <p:nvPr/>
            </p:nvSpPr>
            <p:spPr bwMode="auto">
              <a:xfrm>
                <a:off x="3013" y="2709"/>
                <a:ext cx="755" cy="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“Clients not as important as making the numbers” </a:t>
                </a:r>
              </a:p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endParaRPr lang="en-CA" altLang="en-US" sz="1200">
                  <a:solidFill>
                    <a:srgbClr val="7C6A55"/>
                  </a:solidFill>
                </a:endParaRPr>
              </a:p>
            </p:txBody>
          </p:sp>
          <p:cxnSp>
            <p:nvCxnSpPr>
              <p:cNvPr id="104500" name="AutoShape 118"/>
              <p:cNvCxnSpPr>
                <a:cxnSpLocks noChangeShapeType="1"/>
              </p:cNvCxnSpPr>
              <p:nvPr/>
            </p:nvCxnSpPr>
            <p:spPr bwMode="auto">
              <a:xfrm>
                <a:off x="3477" y="957"/>
                <a:ext cx="1020" cy="1396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4501" name="Line 119"/>
              <p:cNvSpPr>
                <a:spLocks noChangeShapeType="1"/>
              </p:cNvSpPr>
              <p:nvPr/>
            </p:nvSpPr>
            <p:spPr bwMode="auto">
              <a:xfrm>
                <a:off x="614" y="1744"/>
                <a:ext cx="40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2" name="Line 120"/>
              <p:cNvSpPr>
                <a:spLocks noChangeShapeType="1"/>
              </p:cNvSpPr>
              <p:nvPr/>
            </p:nvSpPr>
            <p:spPr bwMode="auto">
              <a:xfrm>
                <a:off x="278" y="1445"/>
                <a:ext cx="537" cy="5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3" name="Line 122"/>
              <p:cNvSpPr>
                <a:spLocks noChangeShapeType="1"/>
              </p:cNvSpPr>
              <p:nvPr/>
            </p:nvSpPr>
            <p:spPr bwMode="auto">
              <a:xfrm>
                <a:off x="3785" y="2657"/>
                <a:ext cx="40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4" name="Line 125"/>
              <p:cNvSpPr>
                <a:spLocks noChangeShapeType="1"/>
              </p:cNvSpPr>
              <p:nvPr/>
            </p:nvSpPr>
            <p:spPr bwMode="auto">
              <a:xfrm flipH="1" flipV="1">
                <a:off x="3995" y="1635"/>
                <a:ext cx="72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5" name="Line 126"/>
              <p:cNvSpPr>
                <a:spLocks noChangeShapeType="1"/>
              </p:cNvSpPr>
              <p:nvPr/>
            </p:nvSpPr>
            <p:spPr bwMode="auto">
              <a:xfrm flipH="1">
                <a:off x="4888" y="1111"/>
                <a:ext cx="59" cy="2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6" name="Line 128"/>
              <p:cNvSpPr>
                <a:spLocks noChangeShapeType="1"/>
              </p:cNvSpPr>
              <p:nvPr/>
            </p:nvSpPr>
            <p:spPr bwMode="auto">
              <a:xfrm flipH="1">
                <a:off x="4092" y="1805"/>
                <a:ext cx="402" cy="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07" name="Text Box 129"/>
              <p:cNvSpPr txBox="1">
                <a:spLocks noChangeArrowheads="1"/>
              </p:cNvSpPr>
              <p:nvPr/>
            </p:nvSpPr>
            <p:spPr bwMode="auto">
              <a:xfrm>
                <a:off x="4694" y="1336"/>
                <a:ext cx="752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No standard process for tasks</a:t>
                </a:r>
              </a:p>
            </p:txBody>
          </p:sp>
          <p:sp>
            <p:nvSpPr>
              <p:cNvPr id="104508" name="Text Box 131"/>
              <p:cNvSpPr txBox="1">
                <a:spLocks noChangeArrowheads="1"/>
              </p:cNvSpPr>
              <p:nvPr/>
            </p:nvSpPr>
            <p:spPr bwMode="auto">
              <a:xfrm>
                <a:off x="4448" y="1708"/>
                <a:ext cx="940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Large batches</a:t>
                </a:r>
              </a:p>
            </p:txBody>
          </p:sp>
          <p:sp>
            <p:nvSpPr>
              <p:cNvPr id="104509" name="Line 132"/>
              <p:cNvSpPr>
                <a:spLocks noChangeShapeType="1"/>
              </p:cNvSpPr>
              <p:nvPr/>
            </p:nvSpPr>
            <p:spPr bwMode="auto">
              <a:xfrm flipH="1">
                <a:off x="1999" y="1186"/>
                <a:ext cx="49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10" name="Line 133"/>
              <p:cNvSpPr>
                <a:spLocks noChangeShapeType="1"/>
              </p:cNvSpPr>
              <p:nvPr/>
            </p:nvSpPr>
            <p:spPr bwMode="auto">
              <a:xfrm flipH="1">
                <a:off x="3964" y="2971"/>
                <a:ext cx="425" cy="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11" name="Line 136"/>
              <p:cNvSpPr>
                <a:spLocks noChangeShapeType="1"/>
              </p:cNvSpPr>
              <p:nvPr/>
            </p:nvSpPr>
            <p:spPr bwMode="auto">
              <a:xfrm flipV="1">
                <a:off x="3368" y="3370"/>
                <a:ext cx="329" cy="7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12" name="Text Box 139"/>
              <p:cNvSpPr txBox="1">
                <a:spLocks noChangeArrowheads="1"/>
              </p:cNvSpPr>
              <p:nvPr/>
            </p:nvSpPr>
            <p:spPr bwMode="auto">
              <a:xfrm>
                <a:off x="2736" y="3298"/>
                <a:ext cx="760" cy="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“Always done it this way”</a:t>
                </a:r>
              </a:p>
            </p:txBody>
          </p:sp>
          <p:sp>
            <p:nvSpPr>
              <p:cNvPr id="104513" name="Text Box 141"/>
              <p:cNvSpPr txBox="1">
                <a:spLocks noChangeArrowheads="1"/>
              </p:cNvSpPr>
              <p:nvPr/>
            </p:nvSpPr>
            <p:spPr bwMode="auto">
              <a:xfrm>
                <a:off x="4358" y="2800"/>
                <a:ext cx="788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en-CA" altLang="en-US" sz="1200">
                    <a:solidFill>
                      <a:srgbClr val="7C6A55"/>
                    </a:solidFill>
                  </a:rPr>
                  <a:t>“Accuracy more important than speed”</a:t>
                </a:r>
              </a:p>
            </p:txBody>
          </p:sp>
        </p:grpSp>
        <p:sp>
          <p:nvSpPr>
            <p:cNvPr id="104475" name="Text Box 131"/>
            <p:cNvSpPr txBox="1">
              <a:spLocks noChangeArrowheads="1"/>
            </p:cNvSpPr>
            <p:nvPr/>
          </p:nvSpPr>
          <p:spPr bwMode="auto">
            <a:xfrm>
              <a:off x="7616254" y="1336675"/>
              <a:ext cx="149225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ClrTx/>
                <a:buFontTx/>
                <a:buNone/>
              </a:pPr>
              <a:r>
                <a:rPr lang="en-CA" altLang="en-US" sz="1200">
                  <a:solidFill>
                    <a:srgbClr val="7C6A55"/>
                  </a:solidFill>
                </a:rPr>
                <a:t>Team believes standard processes are limiting</a:t>
              </a:r>
            </a:p>
          </p:txBody>
        </p:sp>
      </p:grpSp>
      <p:sp>
        <p:nvSpPr>
          <p:cNvPr id="104470" name="Title 2"/>
          <p:cNvSpPr>
            <a:spLocks noGrp="1"/>
          </p:cNvSpPr>
          <p:nvPr>
            <p:ph type="title"/>
          </p:nvPr>
        </p:nvSpPr>
        <p:spPr>
          <a:xfrm>
            <a:off x="230188" y="304800"/>
            <a:ext cx="8229600" cy="914400"/>
          </a:xfrm>
        </p:spPr>
        <p:txBody>
          <a:bodyPr/>
          <a:lstStyle/>
          <a:p>
            <a:pPr eaLnBrk="1" hangingPunct="1"/>
            <a:r>
              <a:rPr lang="en-CA" altLang="en-US" smtClean="0"/>
              <a:t>Fishbone (Ishikawa) Diagram</a:t>
            </a:r>
          </a:p>
        </p:txBody>
      </p:sp>
      <p:sp>
        <p:nvSpPr>
          <p:cNvPr id="10447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F015965-D795-47BF-AB5B-32E670020EEA}" type="slidenum">
              <a:rPr lang="en-CA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49</a:t>
            </a:fld>
            <a:endParaRPr lang="en-CA" altLang="en-US" sz="1000" smtClean="0">
              <a:solidFill>
                <a:srgbClr val="7C6A55"/>
              </a:solidFill>
            </a:endParaRPr>
          </a:p>
        </p:txBody>
      </p:sp>
      <p:sp>
        <p:nvSpPr>
          <p:cNvPr id="104472" name="Line 101"/>
          <p:cNvSpPr>
            <a:spLocks noChangeShapeType="1"/>
          </p:cNvSpPr>
          <p:nvPr/>
        </p:nvSpPr>
        <p:spPr bwMode="auto">
          <a:xfrm>
            <a:off x="1319213" y="4719638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73" name="Text Box 102"/>
          <p:cNvSpPr txBox="1">
            <a:spLocks noChangeArrowheads="1"/>
          </p:cNvSpPr>
          <p:nvPr/>
        </p:nvSpPr>
        <p:spPr bwMode="auto">
          <a:xfrm>
            <a:off x="0" y="4191000"/>
            <a:ext cx="1420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50000"/>
              </a:spcBef>
              <a:buClrTx/>
              <a:buFontTx/>
              <a:buNone/>
            </a:pPr>
            <a:r>
              <a:rPr lang="en-CA" altLang="en-US" sz="1200">
                <a:solidFill>
                  <a:srgbClr val="7C6A55"/>
                </a:solidFill>
              </a:rPr>
              <a:t>Requests unclear, require clarification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dirty="0" smtClean="0">
                <a:ea typeface="+mj-ea"/>
              </a:rPr>
              <a:t>Analyzing Client Needs</a:t>
            </a:r>
            <a:endParaRPr lang="en-CA" dirty="0">
              <a:ea typeface="+mj-ea"/>
            </a:endParaRPr>
          </a:p>
        </p:txBody>
      </p:sp>
      <p:sp>
        <p:nvSpPr>
          <p:cNvPr id="61443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altLang="en-US" smtClean="0"/>
              <a:t>Stakeholder Analysis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A6F7477-B39C-49C2-B234-2530BD909A7F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5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Draw a Fishbone Diagram</a:t>
            </a:r>
          </a:p>
        </p:txBody>
      </p:sp>
      <p:sp>
        <p:nvSpPr>
          <p:cNvPr id="1054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5B3889D-C4C9-4365-B30C-96C182F0EFA1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50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sp>
        <p:nvSpPr>
          <p:cNvPr id="105476" name="Rounded Rectangle 4"/>
          <p:cNvSpPr>
            <a:spLocks noChangeArrowheads="1"/>
          </p:cNvSpPr>
          <p:nvPr/>
        </p:nvSpPr>
        <p:spPr bwMode="auto">
          <a:xfrm>
            <a:off x="6084888" y="3894138"/>
            <a:ext cx="1871662" cy="1008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Exercise: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Live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2000" b="1">
                <a:solidFill>
                  <a:srgbClr val="0070C0"/>
                </a:solidFill>
              </a:rPr>
              <a:t>Process</a:t>
            </a:r>
            <a:endParaRPr lang="en-US" altLang="en-US" sz="2000" b="1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341438"/>
            <a:ext cx="8229600" cy="914400"/>
          </a:xfrm>
        </p:spPr>
        <p:txBody>
          <a:bodyPr/>
          <a:lstStyle/>
          <a:p>
            <a:pPr eaLnBrk="1" hangingPunct="1"/>
            <a:r>
              <a:rPr lang="en-CA" altLang="en-US" sz="2400" smtClean="0">
                <a:solidFill>
                  <a:schemeClr val="tx1"/>
                </a:solidFill>
              </a:rPr>
              <a:t>ANALYZE</a:t>
            </a:r>
            <a:br>
              <a:rPr lang="en-CA" altLang="en-US" sz="2400" smtClean="0">
                <a:solidFill>
                  <a:schemeClr val="tx1"/>
                </a:solidFill>
              </a:rPr>
            </a:br>
            <a:r>
              <a:rPr lang="en-CA" altLang="en-US" sz="3600" smtClean="0"/>
              <a:t>What we know so far</a:t>
            </a:r>
          </a:p>
        </p:txBody>
      </p:sp>
      <p:sp>
        <p:nvSpPr>
          <p:cNvPr id="10649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Tx/>
              <a:buChar char="•"/>
            </a:pPr>
            <a:r>
              <a:rPr lang="en-CA" altLang="en-US" sz="2000" smtClean="0"/>
              <a:t>Analysis protects us from our first instincts – which are usually hasty solutions that do not address the true root cause of the problem</a:t>
            </a:r>
          </a:p>
          <a:p>
            <a:pPr marL="457200" indent="-457200" eaLnBrk="1" hangingPunct="1">
              <a:buFontTx/>
              <a:buChar char="•"/>
            </a:pPr>
            <a:r>
              <a:rPr lang="en-CA" altLang="en-US" sz="2000" smtClean="0"/>
              <a:t>It is critical to </a:t>
            </a:r>
            <a:r>
              <a:rPr lang="en-CA" altLang="en-US" sz="2000" b="1" smtClean="0"/>
              <a:t>validate</a:t>
            </a:r>
            <a:r>
              <a:rPr lang="en-CA" altLang="en-US" sz="2000" smtClean="0"/>
              <a:t> the root causes with data prior to implementing any solution!</a:t>
            </a:r>
          </a:p>
          <a:p>
            <a:pPr marL="457200" indent="-457200" eaLnBrk="1" hangingPunct="1">
              <a:buFontTx/>
              <a:buChar char="•"/>
            </a:pPr>
            <a:r>
              <a:rPr lang="en-CA" altLang="en-US" sz="2000" smtClean="0"/>
              <a:t>At this point you will have proven root causes that, if eliminated, will address at least part of the problem</a:t>
            </a:r>
          </a:p>
          <a:p>
            <a:pPr marL="457200" indent="-457200" eaLnBrk="1" hangingPunct="1">
              <a:buFontTx/>
              <a:buChar char="•"/>
            </a:pPr>
            <a:r>
              <a:rPr lang="en-CA" altLang="en-US" sz="2000" smtClean="0"/>
              <a:t>You may also have potential solutions in mind</a:t>
            </a:r>
          </a:p>
          <a:p>
            <a:pPr marL="457200" indent="-457200" eaLnBrk="1" hangingPunct="1">
              <a:buFontTx/>
              <a:buChar char="•"/>
            </a:pPr>
            <a:endParaRPr lang="en-CA" altLang="en-US" sz="2000" smtClean="0"/>
          </a:p>
        </p:txBody>
      </p:sp>
      <p:sp>
        <p:nvSpPr>
          <p:cNvPr id="10650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A7FFF1A1-0D36-4C6E-A14D-503A77E43B7E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51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fld id="{467A6CCE-AF11-4D69-8469-2B199ADB147C}" type="slidenum">
              <a:rPr lang="en-CA" altLang="en-US" sz="1000" smtClean="0">
                <a:ea typeface="Geneva"/>
                <a:cs typeface="Geneva"/>
              </a:rPr>
              <a:pPr eaLnBrk="1" hangingPunct="1">
                <a:spcBef>
                  <a:spcPct val="0"/>
                </a:spcBef>
                <a:buClrTx/>
                <a:buSzTx/>
              </a:pPr>
              <a:t>52</a:t>
            </a:fld>
            <a:endParaRPr lang="en-CA" altLang="en-US" sz="1000" smtClean="0">
              <a:ea typeface="Geneva"/>
              <a:cs typeface="Geneva"/>
            </a:endParaRPr>
          </a:p>
        </p:txBody>
      </p:sp>
      <p:sp>
        <p:nvSpPr>
          <p:cNvPr id="107523" name="Rectangle 5"/>
          <p:cNvSpPr txBox="1">
            <a:spLocks noGrp="1" noChangeArrowheads="1"/>
          </p:cNvSpPr>
          <p:nvPr/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defTabSz="449263"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8C583876-EC0B-4610-9590-3F7A82FBC104}" type="slidenum">
              <a:rPr lang="en-CA" altLang="en-US" sz="1000">
                <a:ea typeface="Geneva"/>
              </a:rPr>
              <a:pPr algn="r">
                <a:spcBef>
                  <a:spcPct val="0"/>
                </a:spcBef>
              </a:pPr>
              <a:t>52</a:t>
            </a:fld>
            <a:endParaRPr lang="en-CA" altLang="en-US" sz="1000">
              <a:ea typeface="Geneva"/>
            </a:endParaRPr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49263"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</a:pPr>
            <a:endParaRPr lang="en-CA" altLang="en-US" sz="1000">
              <a:ea typeface="Geneva"/>
              <a:cs typeface="Geneva"/>
            </a:endParaRPr>
          </a:p>
        </p:txBody>
      </p:sp>
      <p:pic>
        <p:nvPicPr>
          <p:cNvPr id="107525" name="Content Placeholder 4" descr="questions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3068638"/>
            <a:ext cx="1924050" cy="1804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Software Application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Outputs</a:t>
            </a:r>
          </a:p>
          <a:p>
            <a:pPr lvl="1"/>
            <a:r>
              <a:rPr lang="en-CA" dirty="0" smtClean="0"/>
              <a:t>Use-cases</a:t>
            </a:r>
          </a:p>
          <a:p>
            <a:pPr lvl="1"/>
            <a:r>
              <a:rPr lang="en-CA" dirty="0" smtClean="0"/>
              <a:t>Time sequence diagram</a:t>
            </a:r>
          </a:p>
          <a:p>
            <a:pPr lvl="1"/>
            <a:r>
              <a:rPr lang="en-CA" dirty="0" smtClean="0"/>
              <a:t>Training manual</a:t>
            </a:r>
          </a:p>
          <a:p>
            <a:pPr lvl="1"/>
            <a:r>
              <a:rPr lang="en-CA" dirty="0" smtClean="0"/>
              <a:t>Testing scripts</a:t>
            </a:r>
          </a:p>
          <a:p>
            <a:pPr lvl="1"/>
            <a:r>
              <a:rPr lang="en-CA" dirty="0" smtClean="0"/>
              <a:t>UML diagram</a:t>
            </a:r>
          </a:p>
          <a:p>
            <a:pPr lvl="1"/>
            <a:r>
              <a:rPr lang="en-CA" dirty="0" smtClean="0"/>
              <a:t>Application</a:t>
            </a:r>
          </a:p>
          <a:p>
            <a:pPr lvl="1"/>
            <a:r>
              <a:rPr lang="en-CA" dirty="0" smtClean="0"/>
              <a:t>Project documentation</a:t>
            </a:r>
            <a:endParaRPr lang="en-US" dirty="0"/>
          </a:p>
          <a:p>
            <a:pPr lvl="1"/>
            <a:r>
              <a:rPr lang="en-CA" dirty="0" smtClean="0"/>
              <a:t>Application architecture</a:t>
            </a:r>
          </a:p>
          <a:p>
            <a:pPr lvl="1"/>
            <a:r>
              <a:rPr lang="en-CA" dirty="0" smtClean="0"/>
              <a:t>Entity relationship diagram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Clients:</a:t>
            </a:r>
          </a:p>
          <a:p>
            <a:pPr lvl="1"/>
            <a:r>
              <a:rPr lang="en-CA" dirty="0" smtClean="0"/>
              <a:t>Senior management</a:t>
            </a:r>
          </a:p>
          <a:p>
            <a:pPr lvl="1"/>
            <a:r>
              <a:rPr lang="en-CA" dirty="0" smtClean="0"/>
              <a:t>Canadian public</a:t>
            </a:r>
          </a:p>
          <a:p>
            <a:pPr lvl="1"/>
            <a:r>
              <a:rPr lang="en-CA" dirty="0" smtClean="0"/>
              <a:t>Application users</a:t>
            </a:r>
          </a:p>
          <a:p>
            <a:pPr lvl="1"/>
            <a:r>
              <a:rPr lang="en-CA" dirty="0" smtClean="0"/>
              <a:t>Shared Services Canada</a:t>
            </a:r>
          </a:p>
          <a:p>
            <a:pPr lvl="1"/>
            <a:r>
              <a:rPr lang="en-CA" dirty="0" smtClean="0"/>
              <a:t>Organization CIO</a:t>
            </a:r>
          </a:p>
          <a:p>
            <a:pPr lvl="1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772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229600" cy="3962400"/>
          </a:xfrm>
        </p:spPr>
        <p:txBody>
          <a:bodyPr/>
          <a:lstStyle/>
          <a:p>
            <a:r>
              <a:rPr lang="en-US" altLang="en-US" smtClean="0"/>
              <a:t>To define what work is value added vs. non-value added, you must first identify your “Client”(s)</a:t>
            </a:r>
            <a:endParaRPr lang="fr-CA" altLang="en-US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2ED5858-ACF4-41E0-910D-A8EC77779435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7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smtClean="0"/>
              <a:t>Why is the End User so important?</a:t>
            </a:r>
            <a:endParaRPr lang="fr-CA" altLang="en-US" sz="3600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en-US" sz="2800" smtClean="0"/>
              <a:t>Looking at your process from the point of view of the End User allows you to most easily see:</a:t>
            </a:r>
          </a:p>
          <a:p>
            <a:pPr lvl="1" indent="0">
              <a:buFont typeface="Wingdings" pitchFamily="2" charset="2"/>
              <a:buNone/>
            </a:pPr>
            <a:r>
              <a:rPr lang="en-US" altLang="en-US" sz="2400" smtClean="0"/>
              <a:t> 		</a:t>
            </a:r>
            <a:r>
              <a:rPr lang="en-US" altLang="en-US" smtClean="0"/>
              <a:t>Value </a:t>
            </a:r>
          </a:p>
          <a:p>
            <a:pPr lvl="1" indent="0">
              <a:buFont typeface="Wingdings" pitchFamily="2" charset="2"/>
              <a:buNone/>
            </a:pPr>
            <a:r>
              <a:rPr lang="en-US" altLang="en-US" smtClean="0"/>
              <a:t>		Interruptions to Flow</a:t>
            </a: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C037032-667A-458D-9231-272D62EE5102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8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smtClean="0"/>
              <a:t>Questions to define Client/End User</a:t>
            </a:r>
            <a:endParaRPr lang="fr-CA" altLang="en-US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smtClean="0">
                <a:ea typeface="+mn-ea"/>
              </a:rPr>
              <a:t>What </a:t>
            </a:r>
            <a:r>
              <a:rPr lang="en-US" sz="2800" b="1" dirty="0" smtClean="0">
                <a:ea typeface="+mn-ea"/>
              </a:rPr>
              <a:t>specific</a:t>
            </a:r>
            <a:r>
              <a:rPr lang="en-US" sz="2800" dirty="0" smtClean="0">
                <a:ea typeface="+mn-ea"/>
              </a:rPr>
              <a:t> </a:t>
            </a:r>
            <a:r>
              <a:rPr lang="en-US" sz="2800" b="1" dirty="0" smtClean="0">
                <a:ea typeface="+mn-ea"/>
              </a:rPr>
              <a:t>output</a:t>
            </a:r>
            <a:r>
              <a:rPr lang="en-US" sz="2800" dirty="0" smtClean="0">
                <a:ea typeface="+mn-ea"/>
              </a:rPr>
              <a:t> does your process produce?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smtClean="0">
                <a:ea typeface="+mn-ea"/>
              </a:rPr>
              <a:t>Who are the </a:t>
            </a:r>
            <a:r>
              <a:rPr lang="en-US" sz="2800" b="1" dirty="0" smtClean="0">
                <a:ea typeface="+mn-ea"/>
              </a:rPr>
              <a:t>primary users </a:t>
            </a:r>
            <a:r>
              <a:rPr lang="en-US" sz="2800" dirty="0" smtClean="0">
                <a:ea typeface="+mn-ea"/>
              </a:rPr>
              <a:t>of that output?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sz="2800" dirty="0" smtClean="0">
              <a:ea typeface="+mn-ea"/>
            </a:endParaRPr>
          </a:p>
          <a:p>
            <a:pPr>
              <a:defRPr/>
            </a:pPr>
            <a:r>
              <a:rPr lang="en-US" sz="2800" dirty="0" smtClean="0">
                <a:ea typeface="+mn-ea"/>
              </a:rPr>
              <a:t>These people are the Clients/End Users of your process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fr-CA" sz="2800" dirty="0">
              <a:ea typeface="+mn-ea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FFF4E35E-1B57-4F5E-98D1-F66DF01F5223}" type="slidenum">
              <a:rPr lang="en-US" altLang="en-US" sz="1000" smtClean="0">
                <a:solidFill>
                  <a:srgbClr val="7C6A55"/>
                </a:solidFill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9</a:t>
            </a:fld>
            <a:endParaRPr lang="en-US" altLang="en-US" sz="1000" smtClean="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Lean Green Belt Training Program CMB Overview DRAFT feb 18 2014</Template>
  <TotalTime>9177</TotalTime>
  <Words>2276</Words>
  <Application>Microsoft Office PowerPoint</Application>
  <PresentationFormat>On-screen Show (4:3)</PresentationFormat>
  <Paragraphs>628</Paragraphs>
  <Slides>52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PowerPoint Deck</vt:lpstr>
      <vt:lpstr>1_PowerPoint Deck</vt:lpstr>
      <vt:lpstr>Powerpoint Presentation</vt:lpstr>
      <vt:lpstr>Office Theme</vt:lpstr>
      <vt:lpstr>Microsoft Excel Chart</vt:lpstr>
      <vt:lpstr>4. ANALYZE</vt:lpstr>
      <vt:lpstr>PowerPoint Presentation</vt:lpstr>
      <vt:lpstr>Identifying The Three major Categories of Waste</vt:lpstr>
      <vt:lpstr>The downward spiral</vt:lpstr>
      <vt:lpstr>Analyzing Client Needs</vt:lpstr>
      <vt:lpstr>Software Application Example:</vt:lpstr>
      <vt:lpstr>PowerPoint Presentation</vt:lpstr>
      <vt:lpstr>Why is the End User so important?</vt:lpstr>
      <vt:lpstr>Questions to define Client/End User</vt:lpstr>
      <vt:lpstr>What about the other stakeholders?</vt:lpstr>
      <vt:lpstr>Step 2:  Prioritization- Fill in Diagram and Discuss</vt:lpstr>
      <vt:lpstr>PowerPoint Presentation</vt:lpstr>
      <vt:lpstr>Define Value for our Live Process</vt:lpstr>
      <vt:lpstr>Value Added assessment</vt:lpstr>
      <vt:lpstr>Definitions</vt:lpstr>
      <vt:lpstr>Non-Value Added Two types:</vt:lpstr>
      <vt:lpstr>Eight Non-Value Added Activities / Interruptions to Flow</vt:lpstr>
      <vt:lpstr>Identify Each Step as VA/BVA/NVA on the Map</vt:lpstr>
      <vt:lpstr>Interpreting Data</vt:lpstr>
      <vt:lpstr>TAKT Time</vt:lpstr>
      <vt:lpstr>TAKT TIME - Formula</vt:lpstr>
      <vt:lpstr>Bottlenecks</vt:lpstr>
      <vt:lpstr>Finding Bottlenecks</vt:lpstr>
      <vt:lpstr>Level Loading</vt:lpstr>
      <vt:lpstr>Review TAKT time </vt:lpstr>
      <vt:lpstr>Batch vs one-piece flow</vt:lpstr>
      <vt:lpstr>Large Batches (and inventory)</vt:lpstr>
      <vt:lpstr>Assess Impact of Batches</vt:lpstr>
      <vt:lpstr>Push Vs Pull</vt:lpstr>
      <vt:lpstr>Push vs Pull (in Manufacturing)</vt:lpstr>
      <vt:lpstr>Push vs Pull (in Service)</vt:lpstr>
      <vt:lpstr>Kanban</vt:lpstr>
      <vt:lpstr>Physical Layout</vt:lpstr>
      <vt:lpstr>Layout Considerations</vt:lpstr>
      <vt:lpstr>Floor Layout Example</vt:lpstr>
      <vt:lpstr>Floor Layout Example (optimized)</vt:lpstr>
      <vt:lpstr>What Layout Issues Did We See?</vt:lpstr>
      <vt:lpstr>Data Analysis</vt:lpstr>
      <vt:lpstr>Analyze Data Sheet</vt:lpstr>
      <vt:lpstr>Analyze Live Process Data Sheet</vt:lpstr>
      <vt:lpstr>Interpreting data</vt:lpstr>
      <vt:lpstr>Correction Demand</vt:lpstr>
      <vt:lpstr>PowerPoint Presentation</vt:lpstr>
      <vt:lpstr>PowerPoint Presentation</vt:lpstr>
      <vt:lpstr>Fill in Capacity Finder</vt:lpstr>
      <vt:lpstr>Root Cause Analysis</vt:lpstr>
      <vt:lpstr>Five Why’s </vt:lpstr>
      <vt:lpstr>PowerPoint Presentation</vt:lpstr>
      <vt:lpstr>Fishbone (Ishikawa) Diagram</vt:lpstr>
      <vt:lpstr>Draw a Fishbone Diagram</vt:lpstr>
      <vt:lpstr>ANALYZE What we know so far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Mark Jarvis</cp:lastModifiedBy>
  <cp:revision>47</cp:revision>
  <dcterms:created xsi:type="dcterms:W3CDTF">2014-02-11T12:37:14Z</dcterms:created>
  <dcterms:modified xsi:type="dcterms:W3CDTF">2015-07-08T18:39:14Z</dcterms:modified>
</cp:coreProperties>
</file>